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256" r:id="rId2"/>
    <p:sldId id="257" r:id="rId3"/>
    <p:sldId id="258" r:id="rId4"/>
    <p:sldId id="262" r:id="rId5"/>
    <p:sldId id="260" r:id="rId6"/>
    <p:sldId id="261" r:id="rId7"/>
    <p:sldId id="281" r:id="rId8"/>
    <p:sldId id="259" r:id="rId9"/>
    <p:sldId id="264" r:id="rId10"/>
    <p:sldId id="267" r:id="rId11"/>
    <p:sldId id="269" r:id="rId12"/>
    <p:sldId id="272" r:id="rId13"/>
    <p:sldId id="273" r:id="rId14"/>
    <p:sldId id="274" r:id="rId15"/>
    <p:sldId id="275" r:id="rId16"/>
    <p:sldId id="276" r:id="rId17"/>
    <p:sldId id="277" r:id="rId18"/>
    <p:sldId id="278" r:id="rId19"/>
    <p:sldId id="27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27"/>
    <p:restoredTop sz="94696"/>
  </p:normalViewPr>
  <p:slideViewPr>
    <p:cSldViewPr snapToGrid="0" snapToObjects="1">
      <p:cViewPr varScale="1">
        <p:scale>
          <a:sx n="94" d="100"/>
          <a:sy n="94" d="100"/>
        </p:scale>
        <p:origin x="408"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endParaRPr lang="en-US"/>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B291F243-02F5-7542-887D-DCFD99282066}" type="slidenum">
              <a:rPr lang="en-US" smtClean="0"/>
              <a:t>‹#›</a:t>
            </a:fld>
            <a:endParaRPr lang="en-US"/>
          </a:p>
        </p:txBody>
      </p:sp>
    </p:spTree>
    <p:extLst>
      <p:ext uri="{BB962C8B-B14F-4D97-AF65-F5344CB8AC3E}">
        <p14:creationId xmlns:p14="http://schemas.microsoft.com/office/powerpoint/2010/main" val="1151640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p:txBody>
          <a:bodyPr/>
          <a:lstStyle>
            <a:lvl1pPr>
              <a:defRPr sz="1000" b="1"/>
            </a:lvl1pPr>
          </a:lstStyle>
          <a:p>
            <a:endParaRPr lang="en-US"/>
          </a:p>
        </p:txBody>
      </p:sp>
      <p:sp>
        <p:nvSpPr>
          <p:cNvPr id="6" name="Slide Number Placeholder 5"/>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343436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p:txBody>
          <a:bodyPr/>
          <a:lstStyle>
            <a:lvl1pPr>
              <a:defRPr sz="1000" b="1"/>
            </a:lvl1pPr>
          </a:lstStyle>
          <a:p>
            <a:endParaRPr lang="en-US"/>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854023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7BA944-6820-0543-8D30-591A1CB6F943}" type="datetimeFigureOut">
              <a:rPr lang="en-US" smtClean="0"/>
              <a:t>5/4/2020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59079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7BA944-6820-0543-8D30-591A1CB6F943}" type="datetimeFigureOut">
              <a:rPr lang="en-US" smtClean="0"/>
              <a:t>5/4/2020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638361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7BA944-6820-0543-8D30-591A1CB6F943}" type="datetimeFigureOut">
              <a:rPr lang="en-US" smtClean="0"/>
              <a:t>5/4/2020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911433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7BA944-6820-0543-8D30-591A1CB6F943}" type="datetimeFigureOut">
              <a:rPr lang="en-US" smtClean="0"/>
              <a:t>5/4/2020</a:t>
            </a:fld>
            <a:endParaRPr lang="en-US"/>
          </a:p>
        </p:txBody>
      </p:sp>
      <p:sp>
        <p:nvSpPr>
          <p:cNvPr id="3" name="Footer Placeholder 2"/>
          <p:cNvSpPr>
            <a:spLocks noGrp="1"/>
          </p:cNvSpPr>
          <p:nvPr>
            <p:ph type="ftr" sz="quarter" idx="11"/>
          </p:nvPr>
        </p:nvSpPr>
        <p:spPr/>
        <p:txBody>
          <a:bodyPr/>
          <a:lstStyle/>
          <a:p>
            <a:endParaRPr lang="en-US"/>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469694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7BA944-6820-0543-8D30-591A1CB6F943}" type="datetimeFigureOut">
              <a:rPr lang="en-US" smtClean="0"/>
              <a:t>5/4/2020</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1659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7BA944-6820-0543-8D30-591A1CB6F943}" type="datetimeFigureOut">
              <a:rPr lang="en-US" smtClean="0"/>
              <a:t>5/4/2020</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536204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B7BA944-6820-0543-8D30-591A1CB6F943}" type="datetimeFigureOut">
              <a:rPr lang="en-US" smtClean="0"/>
              <a:t>5/4/2020</a:t>
            </a:fld>
            <a:endParaRPr lang="en-US"/>
          </a:p>
        </p:txBody>
      </p:sp>
      <p:sp>
        <p:nvSpPr>
          <p:cNvPr id="6" name="Footer Placeholder 5"/>
          <p:cNvSpPr>
            <a:spLocks noGrp="1"/>
          </p:cNvSpPr>
          <p:nvPr>
            <p:ph type="ftr" sz="quarter" idx="11"/>
          </p:nvPr>
        </p:nvSpPr>
        <p:spPr/>
        <p:txBody>
          <a:bodyPr/>
          <a:lstStyle/>
          <a:p>
            <a:endParaRPr lang="en-US"/>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148606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902085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a:t>Click to 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168876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730881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B7BA944-6820-0543-8D30-591A1CB6F943}" type="datetimeFigureOut">
              <a:rPr lang="en-US" smtClean="0"/>
              <a:t>5/4/2020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1182076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Drag picture to placeholder or click icon to add</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B7BA944-6820-0543-8D30-591A1CB6F943}" type="datetimeFigureOut">
              <a:rPr lang="en-US" smtClean="0"/>
              <a:t>5/4/2020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086914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2810245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7BA944-6820-0543-8D30-591A1CB6F943}"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91F243-02F5-7542-887D-DCFD99282066}" type="slidenum">
              <a:rPr lang="en-US" smtClean="0"/>
              <a:t>‹#›</a:t>
            </a:fld>
            <a:endParaRPr lang="en-US"/>
          </a:p>
        </p:txBody>
      </p:sp>
    </p:spTree>
    <p:extLst>
      <p:ext uri="{BB962C8B-B14F-4D97-AF65-F5344CB8AC3E}">
        <p14:creationId xmlns:p14="http://schemas.microsoft.com/office/powerpoint/2010/main" val="1656370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7B7BA944-6820-0543-8D30-591A1CB6F943}" type="datetimeFigureOut">
              <a:rPr lang="en-US" smtClean="0"/>
              <a:t>5/4/2020</a:t>
            </a:fld>
            <a:endParaRPr lang="en-US"/>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endParaRPr lang="en-US"/>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291F243-02F5-7542-887D-DCFD99282066}" type="slidenum">
              <a:rPr lang="en-US" smtClean="0"/>
              <a:t>‹#›</a:t>
            </a:fld>
            <a:endParaRPr lang="en-US"/>
          </a:p>
        </p:txBody>
      </p:sp>
    </p:spTree>
    <p:extLst>
      <p:ext uri="{BB962C8B-B14F-4D97-AF65-F5344CB8AC3E}">
        <p14:creationId xmlns:p14="http://schemas.microsoft.com/office/powerpoint/2010/main" val="132865393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microsoft.com/office/2007/relationships/media" Target="../media/media2.m4a"/><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slideLayout" Target="../slideLayouts/slideLayout1.xml"/><Relationship Id="rId4" Type="http://schemas.openxmlformats.org/officeDocument/2006/relationships/audio" Target="../media/media2.m4a"/><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hyperlink" Target="https://www.mydso.com/dso-kids/learn-and-listen/instruments"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4.tiff"/><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0.png"/><Relationship Id="rId4" Type="http://schemas.openxmlformats.org/officeDocument/2006/relationships/image" Target="../media/image15.tiff"/></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7200" dirty="0"/>
              <a:t>Romantic Music</a:t>
            </a:r>
          </a:p>
        </p:txBody>
      </p:sp>
      <p:sp>
        <p:nvSpPr>
          <p:cNvPr id="3" name="Subtitle 2"/>
          <p:cNvSpPr>
            <a:spLocks noGrp="1"/>
          </p:cNvSpPr>
          <p:nvPr>
            <p:ph type="subTitle" idx="1"/>
          </p:nvPr>
        </p:nvSpPr>
        <p:spPr>
          <a:xfrm>
            <a:off x="1250490" y="4968449"/>
            <a:ext cx="8825658" cy="861420"/>
          </a:xfrm>
        </p:spPr>
        <p:txBody>
          <a:bodyPr>
            <a:normAutofit/>
          </a:bodyPr>
          <a:lstStyle/>
          <a:p>
            <a:r>
              <a:rPr lang="en-US" sz="2800" dirty="0"/>
              <a:t>Year 5</a:t>
            </a:r>
          </a:p>
        </p:txBody>
      </p:sp>
    </p:spTree>
    <p:extLst>
      <p:ext uri="{BB962C8B-B14F-4D97-AF65-F5344CB8AC3E}">
        <p14:creationId xmlns:p14="http://schemas.microsoft.com/office/powerpoint/2010/main" val="2601324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05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ChangeArrowheads="1"/>
          </p:cNvSpPr>
          <p:nvPr/>
        </p:nvSpPr>
        <p:spPr bwMode="auto">
          <a:xfrm>
            <a:off x="2231301" y="817562"/>
            <a:ext cx="7053192"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r>
              <a:rPr lang="en-GB" altLang="en-US" b="1" dirty="0">
                <a:solidFill>
                  <a:schemeClr val="bg2">
                    <a:lumMod val="75000"/>
                  </a:schemeClr>
                </a:solidFill>
                <a:latin typeface="Sassoon Infant Rg" panose="02000503030000020003" pitchFamily="50" charset="0"/>
              </a:rPr>
              <a:t>LO: To learn about the Romantic period in musical history.</a:t>
            </a:r>
          </a:p>
          <a:p>
            <a:pPr>
              <a:spcBef>
                <a:spcPct val="0"/>
              </a:spcBef>
              <a:buFontTx/>
              <a:buNone/>
              <a:defRPr/>
            </a:pPr>
            <a:endParaRPr lang="en-GB" altLang="en-US" sz="1800" dirty="0">
              <a:latin typeface="Sassoon Infant Rg" panose="02000503030000020003" pitchFamily="50" charset="0"/>
            </a:endParaRPr>
          </a:p>
          <a:p>
            <a:pPr>
              <a:spcBef>
                <a:spcPct val="0"/>
              </a:spcBef>
              <a:buFontTx/>
              <a:buNone/>
              <a:defRPr/>
            </a:pPr>
            <a:r>
              <a:rPr lang="en-GB" altLang="en-US" sz="2400" b="1" dirty="0">
                <a:latin typeface="Sassoon Infant Rg" panose="02000503030000020003" pitchFamily="50" charset="0"/>
              </a:rPr>
              <a:t>Success Criteria</a:t>
            </a:r>
            <a:endParaRPr lang="en-GB" altLang="en-US" sz="2400" dirty="0">
              <a:latin typeface="Sassoon Infant Rg" panose="02000503030000020003" pitchFamily="50" charset="0"/>
            </a:endParaRPr>
          </a:p>
          <a:p>
            <a:pPr marL="285750" indent="-107950">
              <a:spcBef>
                <a:spcPct val="0"/>
              </a:spcBef>
              <a:defRPr/>
            </a:pPr>
            <a:r>
              <a:rPr lang="en-GB" altLang="en-US" sz="2400" dirty="0">
                <a:latin typeface="Sassoon Infant Rg" panose="02000503030000020003" pitchFamily="50" charset="0"/>
              </a:rPr>
              <a:t>To be able to put the Romantic period into a wider historical context.</a:t>
            </a:r>
          </a:p>
          <a:p>
            <a:pPr marL="285750" indent="-107950">
              <a:spcBef>
                <a:spcPct val="0"/>
              </a:spcBef>
              <a:defRPr/>
            </a:pPr>
            <a:endParaRPr lang="en-GB" altLang="en-US" sz="2400" dirty="0">
              <a:latin typeface="Sassoon Infant Rg" panose="02000503030000020003" pitchFamily="50" charset="0"/>
            </a:endParaRPr>
          </a:p>
          <a:p>
            <a:pPr marL="285750" indent="-107950">
              <a:spcBef>
                <a:spcPct val="0"/>
              </a:spcBef>
              <a:defRPr/>
            </a:pPr>
            <a:r>
              <a:rPr lang="en-GB" altLang="en-US" sz="2400" dirty="0">
                <a:latin typeface="Sassoon Infant Rg" panose="02000503030000020003" pitchFamily="50" charset="0"/>
              </a:rPr>
              <a:t>To be able to give examples of features of the Romantic period, including instruments and composers.</a:t>
            </a:r>
          </a:p>
        </p:txBody>
      </p:sp>
      <p:pic>
        <p:nvPicPr>
          <p:cNvPr id="205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02757" y="1297761"/>
            <a:ext cx="2646363"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7256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05157" y="452088"/>
            <a:ext cx="7760067" cy="5930306"/>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4099"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2"/>
          <p:cNvSpPr txBox="1">
            <a:spLocks noChangeArrowheads="1"/>
          </p:cNvSpPr>
          <p:nvPr/>
        </p:nvSpPr>
        <p:spPr bwMode="auto">
          <a:xfrm>
            <a:off x="5751732" y="98145"/>
            <a:ext cx="386355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4000" b="1" dirty="0">
                <a:solidFill>
                  <a:schemeClr val="bg2">
                    <a:lumMod val="75000"/>
                  </a:schemeClr>
                </a:solidFill>
                <a:latin typeface="Abril Fatface" charset="0"/>
              </a:rPr>
              <a:t>Music in History</a:t>
            </a:r>
          </a:p>
        </p:txBody>
      </p:sp>
      <p:sp>
        <p:nvSpPr>
          <p:cNvPr id="4101" name="TextBox 26"/>
          <p:cNvSpPr txBox="1">
            <a:spLocks noChangeArrowheads="1"/>
          </p:cNvSpPr>
          <p:nvPr/>
        </p:nvSpPr>
        <p:spPr bwMode="auto">
          <a:xfrm>
            <a:off x="3282359" y="1197046"/>
            <a:ext cx="648286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4000" dirty="0">
                <a:latin typeface="Sassoon Infant Md" charset="0"/>
              </a:rPr>
              <a:t>Romantic Period 1827 to 1900</a:t>
            </a:r>
          </a:p>
        </p:txBody>
      </p:sp>
      <p:cxnSp>
        <p:nvCxnSpPr>
          <p:cNvPr id="28" name="Straight Connector 27"/>
          <p:cNvCxnSpPr/>
          <p:nvPr/>
        </p:nvCxnSpPr>
        <p:spPr>
          <a:xfrm>
            <a:off x="4411664" y="2849563"/>
            <a:ext cx="3851275"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2779714" y="1863726"/>
            <a:ext cx="1976437" cy="1978025"/>
          </a:xfrm>
          <a:prstGeom prst="ellipse">
            <a:avLst/>
          </a:prstGeom>
          <a:solidFill>
            <a:srgbClr val="F3CA4C"/>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400" dirty="0">
                <a:solidFill>
                  <a:schemeClr val="tx1"/>
                </a:solidFill>
                <a:latin typeface="Abril Fatface" panose="02000503000000020003" pitchFamily="50" charset="0"/>
              </a:rPr>
              <a:t>Queen Victoria </a:t>
            </a:r>
          </a:p>
          <a:p>
            <a:pPr algn="ctr">
              <a:defRPr/>
            </a:pPr>
            <a:r>
              <a:rPr lang="en-GB" sz="1400" dirty="0">
                <a:solidFill>
                  <a:schemeClr val="tx1"/>
                </a:solidFill>
                <a:latin typeface="Abril Fatface" panose="02000503000000020003" pitchFamily="50" charset="0"/>
              </a:rPr>
              <a:t>begins her reign </a:t>
            </a:r>
            <a:r>
              <a:rPr lang="en-GB" sz="1400" dirty="0">
                <a:solidFill>
                  <a:schemeClr val="tx1"/>
                </a:solidFill>
                <a:latin typeface="Sassoon Infant Md" panose="02000603050000020003" pitchFamily="50" charset="0"/>
              </a:rPr>
              <a:t>1837</a:t>
            </a:r>
          </a:p>
        </p:txBody>
      </p:sp>
      <p:sp>
        <p:nvSpPr>
          <p:cNvPr id="30" name="Oval 29"/>
          <p:cNvSpPr/>
          <p:nvPr/>
        </p:nvSpPr>
        <p:spPr>
          <a:xfrm>
            <a:off x="5119689" y="1863726"/>
            <a:ext cx="1978025" cy="1978025"/>
          </a:xfrm>
          <a:prstGeom prst="ellipse">
            <a:avLst/>
          </a:prstGeom>
          <a:solidFill>
            <a:srgbClr val="F3CA4C"/>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endParaRPr lang="en-GB" sz="1600" dirty="0">
              <a:solidFill>
                <a:schemeClr val="tx1"/>
              </a:solidFill>
              <a:latin typeface="Abril Fatface" panose="02000503000000020003" pitchFamily="50" charset="0"/>
            </a:endParaRPr>
          </a:p>
          <a:p>
            <a:pPr algn="ctr">
              <a:defRPr/>
            </a:pPr>
            <a:r>
              <a:rPr lang="en-GB" sz="1600" dirty="0">
                <a:solidFill>
                  <a:schemeClr val="tx1"/>
                </a:solidFill>
                <a:latin typeface="Abril Fatface" panose="02000503000000020003" pitchFamily="50" charset="0"/>
              </a:rPr>
              <a:t>Tchaikovsky is born </a:t>
            </a:r>
          </a:p>
          <a:p>
            <a:pPr algn="ctr">
              <a:defRPr/>
            </a:pPr>
            <a:r>
              <a:rPr lang="en-GB" sz="1400" dirty="0">
                <a:solidFill>
                  <a:schemeClr val="tx1"/>
                </a:solidFill>
                <a:latin typeface="Sassoon Infant Md" panose="02000603050000020003" pitchFamily="50" charset="0"/>
              </a:rPr>
              <a:t>1840</a:t>
            </a:r>
          </a:p>
          <a:p>
            <a:pPr algn="ctr">
              <a:defRPr/>
            </a:pPr>
            <a:endParaRPr lang="en-GB" sz="1600" dirty="0">
              <a:solidFill>
                <a:schemeClr val="tx1"/>
              </a:solidFill>
              <a:latin typeface="Abril Fatface" panose="02000503000000020003" pitchFamily="50" charset="0"/>
            </a:endParaRPr>
          </a:p>
        </p:txBody>
      </p:sp>
      <p:sp>
        <p:nvSpPr>
          <p:cNvPr id="31" name="Oval 30"/>
          <p:cNvSpPr/>
          <p:nvPr/>
        </p:nvSpPr>
        <p:spPr>
          <a:xfrm>
            <a:off x="7461250" y="1863726"/>
            <a:ext cx="1976438" cy="1978025"/>
          </a:xfrm>
          <a:prstGeom prst="ellipse">
            <a:avLst/>
          </a:prstGeom>
          <a:solidFill>
            <a:srgbClr val="F3CA4C"/>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en-GB" sz="1600" dirty="0">
              <a:solidFill>
                <a:schemeClr val="tx1"/>
              </a:solidFill>
              <a:latin typeface="Abril Fatface" panose="02000503000000020003" pitchFamily="50" charset="0"/>
            </a:endParaRPr>
          </a:p>
          <a:p>
            <a:pPr algn="ctr">
              <a:defRPr/>
            </a:pPr>
            <a:r>
              <a:rPr lang="en-GB" sz="1600" dirty="0">
                <a:solidFill>
                  <a:schemeClr val="tx1"/>
                </a:solidFill>
                <a:latin typeface="Abril Fatface" panose="02000503000000020003" pitchFamily="50" charset="0"/>
              </a:rPr>
              <a:t>Alexander Graham Bell invents </a:t>
            </a:r>
          </a:p>
          <a:p>
            <a:pPr algn="ctr">
              <a:defRPr/>
            </a:pPr>
            <a:r>
              <a:rPr lang="en-GB" sz="1600" dirty="0">
                <a:solidFill>
                  <a:schemeClr val="tx1"/>
                </a:solidFill>
                <a:latin typeface="Abril Fatface" panose="02000503000000020003" pitchFamily="50" charset="0"/>
              </a:rPr>
              <a:t>the telephone </a:t>
            </a:r>
            <a:r>
              <a:rPr lang="en-GB" sz="1400" dirty="0">
                <a:solidFill>
                  <a:schemeClr val="tx1"/>
                </a:solidFill>
                <a:latin typeface="Sassoon Infant Md" panose="02000603050000020003" pitchFamily="50" charset="0"/>
              </a:rPr>
              <a:t>1876</a:t>
            </a:r>
          </a:p>
          <a:p>
            <a:pPr algn="ctr">
              <a:defRPr/>
            </a:pPr>
            <a:endParaRPr lang="en-GB" sz="1600" dirty="0">
              <a:solidFill>
                <a:schemeClr val="tx1"/>
              </a:solidFill>
              <a:latin typeface="Abril Fatface" panose="02000503000000020003" pitchFamily="50" charset="0"/>
            </a:endParaRPr>
          </a:p>
        </p:txBody>
      </p:sp>
      <p:pic>
        <p:nvPicPr>
          <p:cNvPr id="4106"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07660" y="4148137"/>
            <a:ext cx="2488328" cy="221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1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95149" y="4555729"/>
            <a:ext cx="2067611" cy="150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1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53557" y="2021291"/>
            <a:ext cx="1568306" cy="4096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1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8626689" flipH="1">
            <a:off x="8239277" y="3230479"/>
            <a:ext cx="3450215" cy="1930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4434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4099"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2"/>
          <p:cNvSpPr txBox="1">
            <a:spLocks noChangeArrowheads="1"/>
          </p:cNvSpPr>
          <p:nvPr/>
        </p:nvSpPr>
        <p:spPr bwMode="auto">
          <a:xfrm>
            <a:off x="3535043" y="557214"/>
            <a:ext cx="51219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Abril Fatface" charset="0"/>
              </a:rPr>
              <a:t>The Romantic Musical Period</a:t>
            </a:r>
          </a:p>
        </p:txBody>
      </p:sp>
      <p:sp>
        <p:nvSpPr>
          <p:cNvPr id="5" name="Rectangle 4"/>
          <p:cNvSpPr/>
          <p:nvPr/>
        </p:nvSpPr>
        <p:spPr>
          <a:xfrm>
            <a:off x="2446338" y="3429000"/>
            <a:ext cx="7327900" cy="211138"/>
          </a:xfrm>
          <a:prstGeom prst="rect">
            <a:avLst/>
          </a:prstGeom>
          <a:solidFill>
            <a:srgbClr val="CA9AE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02" name="TextBox 5"/>
          <p:cNvSpPr txBox="1">
            <a:spLocks noChangeArrowheads="1"/>
          </p:cNvSpPr>
          <p:nvPr/>
        </p:nvSpPr>
        <p:spPr bwMode="auto">
          <a:xfrm>
            <a:off x="2130426" y="3756025"/>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a:latin typeface="Sassoon Infant Md" charset="0"/>
              </a:rPr>
              <a:t>1750</a:t>
            </a:r>
          </a:p>
        </p:txBody>
      </p:sp>
      <p:sp>
        <p:nvSpPr>
          <p:cNvPr id="4103" name="TextBox 32"/>
          <p:cNvSpPr txBox="1">
            <a:spLocks noChangeArrowheads="1"/>
          </p:cNvSpPr>
          <p:nvPr/>
        </p:nvSpPr>
        <p:spPr bwMode="auto">
          <a:xfrm>
            <a:off x="3463926" y="3756025"/>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a:latin typeface="Sassoon Infant Md" charset="0"/>
              </a:rPr>
              <a:t>1800</a:t>
            </a:r>
          </a:p>
        </p:txBody>
      </p:sp>
      <p:sp>
        <p:nvSpPr>
          <p:cNvPr id="4104" name="TextBox 34"/>
          <p:cNvSpPr txBox="1">
            <a:spLocks noChangeArrowheads="1"/>
          </p:cNvSpPr>
          <p:nvPr/>
        </p:nvSpPr>
        <p:spPr bwMode="auto">
          <a:xfrm>
            <a:off x="6130926" y="3756025"/>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a:latin typeface="Sassoon Infant Md" charset="0"/>
              </a:rPr>
              <a:t>1900</a:t>
            </a:r>
          </a:p>
        </p:txBody>
      </p:sp>
      <p:sp>
        <p:nvSpPr>
          <p:cNvPr id="4105" name="TextBox 36"/>
          <p:cNvSpPr txBox="1">
            <a:spLocks noChangeArrowheads="1"/>
          </p:cNvSpPr>
          <p:nvPr/>
        </p:nvSpPr>
        <p:spPr bwMode="auto">
          <a:xfrm>
            <a:off x="8797926" y="3756025"/>
            <a:ext cx="5950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a:latin typeface="Sassoon Infant Md" charset="0"/>
              </a:rPr>
              <a:t>2000</a:t>
            </a:r>
          </a:p>
        </p:txBody>
      </p:sp>
      <p:sp>
        <p:nvSpPr>
          <p:cNvPr id="38" name="Rectangle 37"/>
          <p:cNvSpPr/>
          <p:nvPr/>
        </p:nvSpPr>
        <p:spPr bwMode="auto">
          <a:xfrm>
            <a:off x="2333626" y="5340351"/>
            <a:ext cx="1533525" cy="606425"/>
          </a:xfrm>
          <a:prstGeom prst="rect">
            <a:avLst/>
          </a:prstGeom>
          <a:solidFill>
            <a:schemeClr val="bg1"/>
          </a:solidFill>
          <a:ln w="12700">
            <a:solidFill>
              <a:srgbClr val="8098FC"/>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72000" rIns="72000" bIns="72000"/>
          <a:lstStyle/>
          <a:p>
            <a:pPr>
              <a:defRPr/>
            </a:pPr>
            <a:r>
              <a:rPr lang="en-GB" sz="1600" b="1" dirty="0">
                <a:solidFill>
                  <a:schemeClr val="tx1"/>
                </a:solidFill>
                <a:latin typeface="Sassoon Infant Md" panose="02000603050000020003" pitchFamily="50" charset="0"/>
              </a:rPr>
              <a:t>1770</a:t>
            </a:r>
          </a:p>
          <a:p>
            <a:pPr>
              <a:defRPr/>
            </a:pPr>
            <a:r>
              <a:rPr lang="en-GB" sz="1400" dirty="0">
                <a:solidFill>
                  <a:schemeClr val="tx1"/>
                </a:solidFill>
                <a:latin typeface="Sassoon Infant Rg" panose="02000503030000020003" pitchFamily="50" charset="0"/>
              </a:rPr>
              <a:t>Beethoven is born.</a:t>
            </a:r>
          </a:p>
        </p:txBody>
      </p:sp>
      <p:cxnSp>
        <p:nvCxnSpPr>
          <p:cNvPr id="8" name="Straight Connector 7"/>
          <p:cNvCxnSpPr/>
          <p:nvPr/>
        </p:nvCxnSpPr>
        <p:spPr>
          <a:xfrm>
            <a:off x="2587625" y="2800350"/>
            <a:ext cx="0" cy="731838"/>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99025" y="2640014"/>
            <a:ext cx="0" cy="885825"/>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973388" y="3517900"/>
            <a:ext cx="0" cy="1822450"/>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4110" name="TextBox 33"/>
          <p:cNvSpPr txBox="1">
            <a:spLocks noChangeArrowheads="1"/>
          </p:cNvSpPr>
          <p:nvPr/>
        </p:nvSpPr>
        <p:spPr bwMode="auto">
          <a:xfrm>
            <a:off x="4797426" y="3756025"/>
            <a:ext cx="595035"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a:latin typeface="Sassoon Infant Md" charset="0"/>
              </a:rPr>
              <a:t>1850</a:t>
            </a:r>
          </a:p>
        </p:txBody>
      </p:sp>
      <p:cxnSp>
        <p:nvCxnSpPr>
          <p:cNvPr id="55" name="Straight Connector 54"/>
          <p:cNvCxnSpPr/>
          <p:nvPr/>
        </p:nvCxnSpPr>
        <p:spPr>
          <a:xfrm>
            <a:off x="5483225" y="3521076"/>
            <a:ext cx="0" cy="1833563"/>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7667625" y="3514725"/>
            <a:ext cx="0" cy="1677988"/>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7827963" y="2716213"/>
            <a:ext cx="0" cy="823912"/>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nvGraphicFramePr>
        <p:xfrm>
          <a:off x="2459038" y="3319463"/>
          <a:ext cx="7315200" cy="428626"/>
        </p:xfrm>
        <a:graphic>
          <a:graphicData uri="http://schemas.openxmlformats.org/drawingml/2006/table">
            <a:tbl>
              <a:tblPr/>
              <a:tblGrid>
                <a:gridCol w="665162">
                  <a:extLst>
                    <a:ext uri="{9D8B030D-6E8A-4147-A177-3AD203B41FA5}">
                      <a16:colId xmlns:a16="http://schemas.microsoft.com/office/drawing/2014/main" val="20000"/>
                    </a:ext>
                  </a:extLst>
                </a:gridCol>
                <a:gridCol w="665163">
                  <a:extLst>
                    <a:ext uri="{9D8B030D-6E8A-4147-A177-3AD203B41FA5}">
                      <a16:colId xmlns:a16="http://schemas.microsoft.com/office/drawing/2014/main" val="20001"/>
                    </a:ext>
                  </a:extLst>
                </a:gridCol>
                <a:gridCol w="665162">
                  <a:extLst>
                    <a:ext uri="{9D8B030D-6E8A-4147-A177-3AD203B41FA5}">
                      <a16:colId xmlns:a16="http://schemas.microsoft.com/office/drawing/2014/main" val="20002"/>
                    </a:ext>
                  </a:extLst>
                </a:gridCol>
                <a:gridCol w="665163">
                  <a:extLst>
                    <a:ext uri="{9D8B030D-6E8A-4147-A177-3AD203B41FA5}">
                      <a16:colId xmlns:a16="http://schemas.microsoft.com/office/drawing/2014/main" val="20003"/>
                    </a:ext>
                  </a:extLst>
                </a:gridCol>
                <a:gridCol w="665162">
                  <a:extLst>
                    <a:ext uri="{9D8B030D-6E8A-4147-A177-3AD203B41FA5}">
                      <a16:colId xmlns:a16="http://schemas.microsoft.com/office/drawing/2014/main" val="20004"/>
                    </a:ext>
                  </a:extLst>
                </a:gridCol>
                <a:gridCol w="663575">
                  <a:extLst>
                    <a:ext uri="{9D8B030D-6E8A-4147-A177-3AD203B41FA5}">
                      <a16:colId xmlns:a16="http://schemas.microsoft.com/office/drawing/2014/main" val="20005"/>
                    </a:ext>
                  </a:extLst>
                </a:gridCol>
                <a:gridCol w="665163">
                  <a:extLst>
                    <a:ext uri="{9D8B030D-6E8A-4147-A177-3AD203B41FA5}">
                      <a16:colId xmlns:a16="http://schemas.microsoft.com/office/drawing/2014/main" val="20006"/>
                    </a:ext>
                  </a:extLst>
                </a:gridCol>
                <a:gridCol w="665162">
                  <a:extLst>
                    <a:ext uri="{9D8B030D-6E8A-4147-A177-3AD203B41FA5}">
                      <a16:colId xmlns:a16="http://schemas.microsoft.com/office/drawing/2014/main" val="20007"/>
                    </a:ext>
                  </a:extLst>
                </a:gridCol>
                <a:gridCol w="665163">
                  <a:extLst>
                    <a:ext uri="{9D8B030D-6E8A-4147-A177-3AD203B41FA5}">
                      <a16:colId xmlns:a16="http://schemas.microsoft.com/office/drawing/2014/main" val="20008"/>
                    </a:ext>
                  </a:extLst>
                </a:gridCol>
                <a:gridCol w="665162">
                  <a:extLst>
                    <a:ext uri="{9D8B030D-6E8A-4147-A177-3AD203B41FA5}">
                      <a16:colId xmlns:a16="http://schemas.microsoft.com/office/drawing/2014/main" val="20009"/>
                    </a:ext>
                  </a:extLst>
                </a:gridCol>
                <a:gridCol w="665163">
                  <a:extLst>
                    <a:ext uri="{9D8B030D-6E8A-4147-A177-3AD203B41FA5}">
                      <a16:colId xmlns:a16="http://schemas.microsoft.com/office/drawing/2014/main" val="20010"/>
                    </a:ext>
                  </a:extLst>
                </a:gridCol>
              </a:tblGrid>
              <a:tr h="214313">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1" i="0" u="none" strike="noStrike" cap="none" normalizeH="0" baseline="0">
                        <a:ln>
                          <a:noFill/>
                        </a:ln>
                        <a:solidFill>
                          <a:srgbClr val="FFFFFF"/>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14313">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a:ln>
                          <a:noFill/>
                        </a:ln>
                        <a:solidFill>
                          <a:srgbClr val="000000"/>
                        </a:solidFill>
                        <a:effectLst/>
                        <a:latin typeface="Calibri" charset="0"/>
                      </a:endParaRPr>
                    </a:p>
                  </a:txBody>
                  <a:tcPr marL="91443" marR="91443" marT="45754" marB="45754"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49" name="TextBox 2"/>
          <p:cNvSpPr txBox="1">
            <a:spLocks noChangeArrowheads="1"/>
          </p:cNvSpPr>
          <p:nvPr/>
        </p:nvSpPr>
        <p:spPr bwMode="auto">
          <a:xfrm>
            <a:off x="2333625" y="1179513"/>
            <a:ext cx="75263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1600">
                <a:latin typeface="Sassoon Infant Rg" charset="0"/>
              </a:rPr>
              <a:t>This period of music refers to music and composers between roughly 1827 and</a:t>
            </a:r>
          </a:p>
          <a:p>
            <a:pPr algn="ctr">
              <a:lnSpc>
                <a:spcPct val="100000"/>
              </a:lnSpc>
              <a:spcBef>
                <a:spcPct val="0"/>
              </a:spcBef>
              <a:buFontTx/>
              <a:buNone/>
            </a:pPr>
            <a:r>
              <a:rPr lang="en-GB" altLang="en-US" sz="1600">
                <a:latin typeface="Sassoon Infant Rg" charset="0"/>
              </a:rPr>
              <a:t>1900. This period follows the Classical era. </a:t>
            </a:r>
          </a:p>
        </p:txBody>
      </p:sp>
      <p:sp>
        <p:nvSpPr>
          <p:cNvPr id="4150" name="TextBox 2"/>
          <p:cNvSpPr txBox="1">
            <a:spLocks noChangeArrowheads="1"/>
          </p:cNvSpPr>
          <p:nvPr/>
        </p:nvSpPr>
        <p:spPr bwMode="auto">
          <a:xfrm>
            <a:off x="2446338" y="4273551"/>
            <a:ext cx="2106612" cy="339725"/>
          </a:xfrm>
          <a:prstGeom prst="rect">
            <a:avLst/>
          </a:prstGeom>
          <a:solidFill>
            <a:srgbClr val="C2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1600">
                <a:latin typeface="Sassoon Infant Md" charset="0"/>
              </a:rPr>
              <a:t>Classical</a:t>
            </a:r>
          </a:p>
        </p:txBody>
      </p:sp>
      <p:sp>
        <p:nvSpPr>
          <p:cNvPr id="23" name="Rectangle 22"/>
          <p:cNvSpPr/>
          <p:nvPr/>
        </p:nvSpPr>
        <p:spPr bwMode="auto">
          <a:xfrm>
            <a:off x="4805364" y="2024063"/>
            <a:ext cx="1641475" cy="615950"/>
          </a:xfrm>
          <a:prstGeom prst="rect">
            <a:avLst/>
          </a:prstGeom>
          <a:solidFill>
            <a:schemeClr val="bg1"/>
          </a:solidFill>
          <a:ln w="12700">
            <a:solidFill>
              <a:srgbClr val="8098FC"/>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72000" rIns="72000" bIns="72000"/>
          <a:lstStyle/>
          <a:p>
            <a:pPr>
              <a:defRPr/>
            </a:pPr>
            <a:r>
              <a:rPr lang="en-GB" sz="1600" b="1" dirty="0">
                <a:solidFill>
                  <a:schemeClr val="tx1"/>
                </a:solidFill>
                <a:latin typeface="Sassoon Infant Md" panose="02000603050000020003" pitchFamily="50" charset="0"/>
              </a:rPr>
              <a:t>1840</a:t>
            </a:r>
          </a:p>
          <a:p>
            <a:pPr>
              <a:defRPr/>
            </a:pPr>
            <a:r>
              <a:rPr lang="en-GB" sz="1400" dirty="0">
                <a:solidFill>
                  <a:schemeClr val="tx1"/>
                </a:solidFill>
                <a:latin typeface="Sassoon Infant Rg" panose="02000503030000020003" pitchFamily="50" charset="0"/>
              </a:rPr>
              <a:t>Tchaikovsky is born.</a:t>
            </a:r>
          </a:p>
        </p:txBody>
      </p:sp>
      <p:sp>
        <p:nvSpPr>
          <p:cNvPr id="24" name="Rectangle 23"/>
          <p:cNvSpPr/>
          <p:nvPr/>
        </p:nvSpPr>
        <p:spPr bwMode="auto">
          <a:xfrm>
            <a:off x="7034213" y="2024064"/>
            <a:ext cx="1530350" cy="803275"/>
          </a:xfrm>
          <a:prstGeom prst="rect">
            <a:avLst/>
          </a:prstGeom>
          <a:solidFill>
            <a:schemeClr val="bg1"/>
          </a:solidFill>
          <a:ln w="12700">
            <a:solidFill>
              <a:srgbClr val="8098FC"/>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72000" rIns="72000" bIns="72000"/>
          <a:lstStyle/>
          <a:p>
            <a:pPr>
              <a:defRPr/>
            </a:pPr>
            <a:r>
              <a:rPr lang="en-GB" sz="1600" b="1" dirty="0">
                <a:solidFill>
                  <a:schemeClr val="tx1"/>
                </a:solidFill>
                <a:latin typeface="Sassoon Infant Md" panose="02000603050000020003" pitchFamily="50" charset="0"/>
              </a:rPr>
              <a:t>1952</a:t>
            </a:r>
          </a:p>
          <a:p>
            <a:pPr>
              <a:defRPr/>
            </a:pPr>
            <a:r>
              <a:rPr lang="en-GB" sz="1400" dirty="0">
                <a:solidFill>
                  <a:schemeClr val="tx1"/>
                </a:solidFill>
                <a:latin typeface="Sassoon Infant Rg" panose="02000503030000020003" pitchFamily="50" charset="0"/>
              </a:rPr>
              <a:t>Queen Elizabeth II</a:t>
            </a:r>
          </a:p>
          <a:p>
            <a:pPr>
              <a:defRPr/>
            </a:pPr>
            <a:r>
              <a:rPr lang="en-GB" sz="1400" dirty="0">
                <a:solidFill>
                  <a:schemeClr val="tx1"/>
                </a:solidFill>
                <a:latin typeface="Sassoon Infant Rg" panose="02000503030000020003" pitchFamily="50" charset="0"/>
              </a:rPr>
              <a:t>begins her reign. </a:t>
            </a:r>
          </a:p>
        </p:txBody>
      </p:sp>
      <p:sp>
        <p:nvSpPr>
          <p:cNvPr id="4153" name="TextBox 2"/>
          <p:cNvSpPr txBox="1">
            <a:spLocks noChangeArrowheads="1"/>
          </p:cNvSpPr>
          <p:nvPr/>
        </p:nvSpPr>
        <p:spPr bwMode="auto">
          <a:xfrm>
            <a:off x="6523039" y="4273551"/>
            <a:ext cx="3260725" cy="339725"/>
          </a:xfrm>
          <a:prstGeom prst="rect">
            <a:avLst/>
          </a:prstGeom>
          <a:solidFill>
            <a:srgbClr val="FF993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1600">
                <a:latin typeface="Sassoon Infant Md" charset="0"/>
              </a:rPr>
              <a:t>Modern</a:t>
            </a:r>
          </a:p>
        </p:txBody>
      </p:sp>
      <p:sp>
        <p:nvSpPr>
          <p:cNvPr id="4154" name="TextBox 36"/>
          <p:cNvSpPr txBox="1">
            <a:spLocks noChangeArrowheads="1"/>
          </p:cNvSpPr>
          <p:nvPr/>
        </p:nvSpPr>
        <p:spPr bwMode="auto">
          <a:xfrm>
            <a:off x="9423401" y="3735389"/>
            <a:ext cx="7080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a:latin typeface="Sassoon Infant Md" charset="0"/>
              </a:rPr>
              <a:t>Today</a:t>
            </a:r>
          </a:p>
        </p:txBody>
      </p:sp>
      <p:sp>
        <p:nvSpPr>
          <p:cNvPr id="4155" name="TextBox 35"/>
          <p:cNvSpPr txBox="1">
            <a:spLocks noChangeArrowheads="1"/>
          </p:cNvSpPr>
          <p:nvPr/>
        </p:nvSpPr>
        <p:spPr bwMode="auto">
          <a:xfrm>
            <a:off x="7464426" y="3756025"/>
            <a:ext cx="595035" cy="33855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a:latin typeface="Sassoon Infant Md" charset="0"/>
              </a:rPr>
              <a:t>1950</a:t>
            </a:r>
          </a:p>
        </p:txBody>
      </p:sp>
      <p:sp>
        <p:nvSpPr>
          <p:cNvPr id="42" name="Rectangle 41"/>
          <p:cNvSpPr/>
          <p:nvPr/>
        </p:nvSpPr>
        <p:spPr bwMode="auto">
          <a:xfrm>
            <a:off x="7002464" y="5146676"/>
            <a:ext cx="1330325" cy="608013"/>
          </a:xfrm>
          <a:prstGeom prst="rect">
            <a:avLst/>
          </a:prstGeom>
          <a:solidFill>
            <a:schemeClr val="bg1"/>
          </a:solidFill>
          <a:ln w="12700">
            <a:solidFill>
              <a:srgbClr val="8098FC"/>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spAutoFit/>
          </a:bodyPr>
          <a:lstStyle/>
          <a:p>
            <a:pPr>
              <a:defRPr/>
            </a:pPr>
            <a:r>
              <a:rPr lang="en-GB" sz="1600" b="1" dirty="0">
                <a:solidFill>
                  <a:schemeClr val="tx1"/>
                </a:solidFill>
                <a:latin typeface="Sassoon Infant Md" panose="02000603050000020003" pitchFamily="50" charset="0"/>
              </a:rPr>
              <a:t>1939 - 1945</a:t>
            </a:r>
          </a:p>
          <a:p>
            <a:pPr>
              <a:defRPr/>
            </a:pPr>
            <a:r>
              <a:rPr lang="en-GB" sz="1400" dirty="0">
                <a:solidFill>
                  <a:schemeClr val="tx1"/>
                </a:solidFill>
                <a:latin typeface="Sassoon Infant Rg" panose="02000503030000020003" pitchFamily="50" charset="0"/>
              </a:rPr>
              <a:t>WW2 begins.</a:t>
            </a:r>
          </a:p>
        </p:txBody>
      </p:sp>
      <p:sp>
        <p:nvSpPr>
          <p:cNvPr id="4" name="Rectangle 3"/>
          <p:cNvSpPr/>
          <p:nvPr/>
        </p:nvSpPr>
        <p:spPr bwMode="auto">
          <a:xfrm>
            <a:off x="2341564" y="2024063"/>
            <a:ext cx="903287" cy="804862"/>
          </a:xfrm>
          <a:prstGeom prst="rect">
            <a:avLst/>
          </a:prstGeom>
          <a:solidFill>
            <a:schemeClr val="bg1"/>
          </a:solidFill>
          <a:ln w="12700">
            <a:solidFill>
              <a:srgbClr val="8098FC"/>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72000" rIns="72000" bIns="72000"/>
          <a:lstStyle/>
          <a:p>
            <a:pPr>
              <a:defRPr/>
            </a:pPr>
            <a:r>
              <a:rPr lang="en-GB" sz="1600" b="1" dirty="0">
                <a:solidFill>
                  <a:schemeClr val="tx1"/>
                </a:solidFill>
                <a:latin typeface="Sassoon Infant Md" panose="02000603050000020003" pitchFamily="50" charset="0"/>
              </a:rPr>
              <a:t>1756</a:t>
            </a:r>
          </a:p>
          <a:p>
            <a:pPr>
              <a:defRPr/>
            </a:pPr>
            <a:r>
              <a:rPr lang="en-GB" sz="1400" dirty="0">
                <a:solidFill>
                  <a:schemeClr val="tx1"/>
                </a:solidFill>
                <a:latin typeface="Sassoon Infant Rg" panose="02000503030000020003" pitchFamily="50" charset="0"/>
              </a:rPr>
              <a:t>Mozart is </a:t>
            </a:r>
          </a:p>
          <a:p>
            <a:pPr>
              <a:defRPr/>
            </a:pPr>
            <a:r>
              <a:rPr lang="en-GB" sz="1400" dirty="0">
                <a:solidFill>
                  <a:schemeClr val="tx1"/>
                </a:solidFill>
                <a:latin typeface="Sassoon Infant Rg" panose="02000503030000020003" pitchFamily="50" charset="0"/>
              </a:rPr>
              <a:t>born.</a:t>
            </a:r>
          </a:p>
        </p:txBody>
      </p:sp>
      <p:cxnSp>
        <p:nvCxnSpPr>
          <p:cNvPr id="33" name="Straight Connector 32"/>
          <p:cNvCxnSpPr/>
          <p:nvPr/>
        </p:nvCxnSpPr>
        <p:spPr>
          <a:xfrm>
            <a:off x="4292600" y="3517901"/>
            <a:ext cx="0" cy="2125663"/>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bwMode="auto">
          <a:xfrm>
            <a:off x="4016376" y="5614989"/>
            <a:ext cx="1990725" cy="606425"/>
          </a:xfrm>
          <a:prstGeom prst="rect">
            <a:avLst/>
          </a:prstGeom>
          <a:solidFill>
            <a:schemeClr val="bg1"/>
          </a:solidFill>
          <a:ln w="12700">
            <a:solidFill>
              <a:srgbClr val="8098FC"/>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spAutoFit/>
          </a:bodyPr>
          <a:lstStyle/>
          <a:p>
            <a:pPr>
              <a:defRPr/>
            </a:pPr>
            <a:r>
              <a:rPr lang="en-GB" sz="1600" b="1" dirty="0">
                <a:solidFill>
                  <a:schemeClr val="tx1"/>
                </a:solidFill>
                <a:latin typeface="Sassoon Infant Md" panose="02000603050000020003" pitchFamily="50" charset="0"/>
              </a:rPr>
              <a:t>1819</a:t>
            </a:r>
          </a:p>
          <a:p>
            <a:pPr>
              <a:defRPr/>
            </a:pPr>
            <a:r>
              <a:rPr lang="en-GB" sz="1400" dirty="0">
                <a:solidFill>
                  <a:schemeClr val="tx1"/>
                </a:solidFill>
                <a:latin typeface="Sassoon Infant Rg" panose="02000503030000020003" pitchFamily="50" charset="0"/>
              </a:rPr>
              <a:t>Clara Schumann is born.</a:t>
            </a:r>
          </a:p>
        </p:txBody>
      </p:sp>
      <p:sp>
        <p:nvSpPr>
          <p:cNvPr id="4161" name="TextBox 2"/>
          <p:cNvSpPr txBox="1">
            <a:spLocks noChangeArrowheads="1"/>
          </p:cNvSpPr>
          <p:nvPr/>
        </p:nvSpPr>
        <p:spPr bwMode="auto">
          <a:xfrm>
            <a:off x="4533901" y="4273551"/>
            <a:ext cx="1998663" cy="339725"/>
          </a:xfrm>
          <a:prstGeom prst="rect">
            <a:avLst/>
          </a:prstGeom>
          <a:solidFill>
            <a:srgbClr val="8098F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1600">
                <a:solidFill>
                  <a:schemeClr val="bg1"/>
                </a:solidFill>
                <a:latin typeface="Sassoon Infant Md" charset="0"/>
              </a:rPr>
              <a:t>Romantic</a:t>
            </a:r>
          </a:p>
        </p:txBody>
      </p:sp>
      <p:cxnSp>
        <p:nvCxnSpPr>
          <p:cNvPr id="36" name="Straight Connector 35"/>
          <p:cNvCxnSpPr/>
          <p:nvPr/>
        </p:nvCxnSpPr>
        <p:spPr>
          <a:xfrm>
            <a:off x="4054475" y="2638426"/>
            <a:ext cx="0" cy="885825"/>
          </a:xfrm>
          <a:prstGeom prst="line">
            <a:avLst/>
          </a:prstGeom>
          <a:ln w="127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bwMode="auto">
          <a:xfrm>
            <a:off x="3365501" y="2024063"/>
            <a:ext cx="1319213" cy="615950"/>
          </a:xfrm>
          <a:prstGeom prst="rect">
            <a:avLst/>
          </a:prstGeom>
          <a:solidFill>
            <a:schemeClr val="bg1"/>
          </a:solidFill>
          <a:ln w="12700">
            <a:solidFill>
              <a:srgbClr val="8098FC"/>
            </a:solidFill>
          </a:ln>
        </p:spPr>
        <p:style>
          <a:lnRef idx="2">
            <a:schemeClr val="accent1">
              <a:shade val="50000"/>
            </a:schemeClr>
          </a:lnRef>
          <a:fillRef idx="1">
            <a:schemeClr val="accent1"/>
          </a:fillRef>
          <a:effectRef idx="0">
            <a:schemeClr val="accent1"/>
          </a:effectRef>
          <a:fontRef idx="minor">
            <a:schemeClr val="lt1"/>
          </a:fontRef>
        </p:style>
        <p:txBody>
          <a:bodyPr wrap="none" lIns="72000" tIns="72000" rIns="72000" bIns="72000"/>
          <a:lstStyle/>
          <a:p>
            <a:pPr>
              <a:defRPr/>
            </a:pPr>
            <a:r>
              <a:rPr lang="en-GB" sz="1600" b="1" dirty="0">
                <a:solidFill>
                  <a:schemeClr val="tx1"/>
                </a:solidFill>
                <a:latin typeface="Sassoon Infant Md" panose="02000603050000020003" pitchFamily="50" charset="0"/>
              </a:rPr>
              <a:t>1810</a:t>
            </a:r>
          </a:p>
          <a:p>
            <a:pPr>
              <a:defRPr/>
            </a:pPr>
            <a:r>
              <a:rPr lang="en-GB" sz="1400" dirty="0">
                <a:solidFill>
                  <a:schemeClr val="tx1"/>
                </a:solidFill>
                <a:latin typeface="Sassoon Infant Rg" panose="02000503030000020003" pitchFamily="50" charset="0"/>
              </a:rPr>
              <a:t>Chopin is born.</a:t>
            </a:r>
          </a:p>
        </p:txBody>
      </p:sp>
    </p:spTree>
    <p:extLst>
      <p:ext uri="{BB962C8B-B14F-4D97-AF65-F5344CB8AC3E}">
        <p14:creationId xmlns:p14="http://schemas.microsoft.com/office/powerpoint/2010/main" val="1480903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2291"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2"/>
          <p:cNvSpPr txBox="1">
            <a:spLocks noChangeArrowheads="1"/>
          </p:cNvSpPr>
          <p:nvPr/>
        </p:nvSpPr>
        <p:spPr bwMode="auto">
          <a:xfrm>
            <a:off x="3234191" y="180085"/>
            <a:ext cx="571727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Abril Fatface" charset="0"/>
              </a:rPr>
              <a:t>Features Of The Romantic Period</a:t>
            </a:r>
          </a:p>
        </p:txBody>
      </p:sp>
      <p:sp>
        <p:nvSpPr>
          <p:cNvPr id="16" name="TextBox 15"/>
          <p:cNvSpPr txBox="1"/>
          <p:nvPr/>
        </p:nvSpPr>
        <p:spPr>
          <a:xfrm>
            <a:off x="2220913" y="793662"/>
            <a:ext cx="7743825" cy="5324535"/>
          </a:xfrm>
          <a:prstGeom prst="rect">
            <a:avLst/>
          </a:prstGeom>
          <a:noFill/>
        </p:spPr>
        <p:txBody>
          <a:bodyPr>
            <a:spAutoFit/>
          </a:bodyPr>
          <a:lstStyle/>
          <a:p>
            <a:pPr>
              <a:defRPr/>
            </a:pPr>
            <a:r>
              <a:rPr lang="en-GB" sz="2000" dirty="0">
                <a:latin typeface="Sassoon Infant Rg" panose="02000503030000020003" pitchFamily="50" charset="0"/>
              </a:rPr>
              <a:t>Composers poured emotion, energy and passion into their pieces. Some pieces express tragedy or love based on the composer’s own life experiences, much like music today.  </a:t>
            </a:r>
          </a:p>
          <a:p>
            <a:pPr>
              <a:defRPr/>
            </a:pPr>
            <a:endParaRPr lang="en-GB" sz="2000" dirty="0">
              <a:latin typeface="Sassoon Infant Rg" panose="02000503030000020003" pitchFamily="50" charset="0"/>
            </a:endParaRPr>
          </a:p>
          <a:p>
            <a:pPr>
              <a:defRPr/>
            </a:pPr>
            <a:r>
              <a:rPr lang="en-GB" sz="2000" dirty="0">
                <a:latin typeface="Sassoon Infant Rg" panose="02000503030000020003" pitchFamily="50" charset="0"/>
              </a:rPr>
              <a:t>Chopin famously said ‘‘Sometimes I can only groan, suffer and pour out my despair at the piano.’’</a:t>
            </a:r>
          </a:p>
          <a:p>
            <a:pPr>
              <a:defRPr/>
            </a:pPr>
            <a:endParaRPr lang="en-GB" sz="2000" dirty="0">
              <a:latin typeface="Sassoon Infant Rg" panose="02000503030000020003" pitchFamily="50" charset="0"/>
            </a:endParaRPr>
          </a:p>
          <a:p>
            <a:pPr>
              <a:defRPr/>
            </a:pPr>
            <a:r>
              <a:rPr lang="en-GB" sz="2000" dirty="0">
                <a:latin typeface="Sassoon Infant Rg" panose="02000503030000020003" pitchFamily="50" charset="0"/>
              </a:rPr>
              <a:t>Music from the Romantic era didn’t always end in the key it started in. Overall, it was music with several twists and turns and didn’t always end in the way you might expect.</a:t>
            </a:r>
          </a:p>
          <a:p>
            <a:pPr>
              <a:defRPr/>
            </a:pPr>
            <a:endParaRPr lang="en-GB" sz="2000" dirty="0">
              <a:latin typeface="Sassoon Infant Rg" panose="02000503030000020003" pitchFamily="50" charset="0"/>
            </a:endParaRPr>
          </a:p>
          <a:p>
            <a:pPr>
              <a:defRPr/>
            </a:pPr>
            <a:r>
              <a:rPr lang="en-GB" sz="2000" dirty="0">
                <a:latin typeface="Sassoon Infant Rg" panose="02000503030000020003" pitchFamily="50" charset="0"/>
              </a:rPr>
              <a:t>Listen to the following famous examples of Romantic music and consider which emotions may have inspired the composer to compose these pieces</a:t>
            </a:r>
          </a:p>
          <a:p>
            <a:pPr>
              <a:defRPr/>
            </a:pPr>
            <a:endParaRPr lang="en-GB" sz="2000" dirty="0">
              <a:latin typeface="Sassoon Infant Rg" panose="02000503030000020003" pitchFamily="50" charset="0"/>
            </a:endParaRPr>
          </a:p>
          <a:p>
            <a:pPr marL="342900" indent="-342900">
              <a:buFont typeface="Arial" charset="0"/>
              <a:buChar char="•"/>
              <a:defRPr/>
            </a:pPr>
            <a:r>
              <a:rPr lang="en-GB" sz="2000" dirty="0">
                <a:latin typeface="Sassoon Infant Rg" panose="02000503030000020003" pitchFamily="50" charset="0"/>
              </a:rPr>
              <a:t>‘Nocturne No. 2’ by Chopin</a:t>
            </a:r>
          </a:p>
          <a:p>
            <a:pPr marL="342900" indent="-342900">
              <a:buFont typeface="Arial" charset="0"/>
              <a:buChar char="•"/>
              <a:defRPr/>
            </a:pPr>
            <a:endParaRPr lang="en-GB" sz="2000" dirty="0">
              <a:latin typeface="Sassoon Infant Rg" panose="02000503030000020003" pitchFamily="50" charset="0"/>
            </a:endParaRPr>
          </a:p>
          <a:p>
            <a:pPr marL="3105150" lvl="6" indent="-180975">
              <a:buFont typeface="Arial" panose="020B0604020202020204" pitchFamily="34" charset="0"/>
              <a:buChar char="•"/>
              <a:defRPr/>
            </a:pPr>
            <a:r>
              <a:rPr lang="en-GB" sz="2000" dirty="0">
                <a:latin typeface="Sassoon Infant Rg" panose="02000503030000020003" pitchFamily="50" charset="0"/>
              </a:rPr>
              <a:t>‘Swan Lake Suite’ by Tchaikovsky </a:t>
            </a:r>
          </a:p>
        </p:txBody>
      </p:sp>
      <p:pic>
        <p:nvPicPr>
          <p:cNvPr id="12294"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9341645" y="3994052"/>
            <a:ext cx="1246188"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799093" y="2104927"/>
            <a:ext cx="1607890" cy="1738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06 Nocturne No. 2 In E-Flat Major, Op.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06464" y="4605646"/>
            <a:ext cx="812800" cy="812800"/>
          </a:xfrm>
          <a:prstGeom prst="rect">
            <a:avLst/>
          </a:prstGeom>
        </p:spPr>
      </p:pic>
      <p:pic>
        <p:nvPicPr>
          <p:cNvPr id="3" name="19 Swan Lake Suite, Op. 20_ Scéne">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9961908" y="5273577"/>
            <a:ext cx="812800" cy="812800"/>
          </a:xfrm>
          <a:prstGeom prst="rect">
            <a:avLst/>
          </a:prstGeom>
        </p:spPr>
      </p:pic>
    </p:spTree>
    <p:extLst>
      <p:ext uri="{BB962C8B-B14F-4D97-AF65-F5344CB8AC3E}">
        <p14:creationId xmlns:p14="http://schemas.microsoft.com/office/powerpoint/2010/main" val="11559400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315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81719" fill="hold"/>
                                        <p:tgtEl>
                                          <p:spTgt spid="3"/>
                                        </p:tgtEl>
                                      </p:cBhvr>
                                    </p:cmd>
                                  </p:childTnLst>
                                </p:cTn>
                              </p:par>
                            </p:childTnLst>
                          </p:cTn>
                        </p:par>
                      </p:childTnLst>
                    </p:cTn>
                  </p:par>
                </p:childTnLst>
              </p:cTn>
              <p:nextCondLst>
                <p:cond evt="onClick" delay="0">
                  <p:tgtEl>
                    <p:spTgt spid="3"/>
                  </p:tgtEl>
                </p:cond>
              </p:nextCondLst>
            </p:seq>
            <p:audio>
              <p:cMediaNode vol="80000">
                <p:cTn id="13"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2" y="428427"/>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331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2"/>
          <p:cNvSpPr txBox="1">
            <a:spLocks noChangeArrowheads="1"/>
          </p:cNvSpPr>
          <p:nvPr/>
        </p:nvSpPr>
        <p:spPr bwMode="auto">
          <a:xfrm>
            <a:off x="3674938" y="150793"/>
            <a:ext cx="62638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dirty="0">
                <a:latin typeface="Abril Fatface" charset="0"/>
              </a:rPr>
              <a:t>Instruments Of The Romantic Period</a:t>
            </a:r>
          </a:p>
        </p:txBody>
      </p:sp>
      <p:sp>
        <p:nvSpPr>
          <p:cNvPr id="12" name="TextBox 11"/>
          <p:cNvSpPr txBox="1"/>
          <p:nvPr/>
        </p:nvSpPr>
        <p:spPr>
          <a:xfrm>
            <a:off x="2281238" y="5335656"/>
            <a:ext cx="7743825" cy="4462760"/>
          </a:xfrm>
          <a:prstGeom prst="rect">
            <a:avLst/>
          </a:prstGeom>
          <a:noFill/>
        </p:spPr>
        <p:txBody>
          <a:bodyPr>
            <a:spAutoFit/>
          </a:bodyPr>
          <a:lstStyle/>
          <a:p>
            <a:pPr>
              <a:defRPr/>
            </a:pPr>
            <a:r>
              <a:rPr lang="en-GB" sz="2000" dirty="0">
                <a:latin typeface="Sassoon Infant Rg" panose="02000503030000020003" pitchFamily="50" charset="0"/>
              </a:rPr>
              <a:t>The range of instruments within the orchestra continued to grow in order to express the passions of the composer. New instruments used in composing included the piccolo, harp, triangle and tuba.</a:t>
            </a: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a:p>
            <a:pPr>
              <a:defRPr/>
            </a:pPr>
            <a:endParaRPr lang="en-GB" sz="1600" dirty="0">
              <a:latin typeface="Sassoon Infant Rg" panose="02000503030000020003" pitchFamily="50" charset="0"/>
            </a:endParaRPr>
          </a:p>
        </p:txBody>
      </p:sp>
      <p:sp>
        <p:nvSpPr>
          <p:cNvPr id="13319" name="TextBox 16"/>
          <p:cNvSpPr txBox="1">
            <a:spLocks noChangeArrowheads="1"/>
          </p:cNvSpPr>
          <p:nvPr/>
        </p:nvSpPr>
        <p:spPr bwMode="auto">
          <a:xfrm>
            <a:off x="2502845" y="4416296"/>
            <a:ext cx="6159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a:latin typeface="Sassoon Infant Rg" charset="0"/>
              </a:rPr>
              <a:t>harp</a:t>
            </a:r>
          </a:p>
        </p:txBody>
      </p:sp>
      <p:pic>
        <p:nvPicPr>
          <p:cNvPr id="1332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41458" y="2821561"/>
            <a:ext cx="1688448" cy="2293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70667" y="2826249"/>
            <a:ext cx="1072745" cy="1957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5" name="TextBox 16"/>
          <p:cNvSpPr txBox="1">
            <a:spLocks noChangeArrowheads="1"/>
          </p:cNvSpPr>
          <p:nvPr/>
        </p:nvSpPr>
        <p:spPr bwMode="auto">
          <a:xfrm>
            <a:off x="6356371" y="4322891"/>
            <a:ext cx="11283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dirty="0">
                <a:latin typeface="Sassoon Infant Rg" charset="0"/>
              </a:rPr>
              <a:t>Percussion</a:t>
            </a:r>
          </a:p>
        </p:txBody>
      </p:sp>
      <p:sp>
        <p:nvSpPr>
          <p:cNvPr id="13326" name="TextBox 16"/>
          <p:cNvSpPr txBox="1">
            <a:spLocks noChangeArrowheads="1"/>
          </p:cNvSpPr>
          <p:nvPr/>
        </p:nvSpPr>
        <p:spPr bwMode="auto">
          <a:xfrm>
            <a:off x="5907039" y="4676341"/>
            <a:ext cx="8707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a:latin typeface="Sassoon Infant Rg" charset="0"/>
              </a:rPr>
              <a:t>triangle</a:t>
            </a:r>
          </a:p>
        </p:txBody>
      </p:sp>
      <p:sp>
        <p:nvSpPr>
          <p:cNvPr id="13329" name="TextBox 16"/>
          <p:cNvSpPr txBox="1">
            <a:spLocks noChangeArrowheads="1"/>
          </p:cNvSpPr>
          <p:nvPr/>
        </p:nvSpPr>
        <p:spPr bwMode="auto">
          <a:xfrm>
            <a:off x="2216150" y="2012950"/>
            <a:ext cx="11303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dirty="0">
                <a:latin typeface="Sassoon Infant Rg" charset="0"/>
              </a:rPr>
              <a:t>Woodwind</a:t>
            </a:r>
          </a:p>
        </p:txBody>
      </p:sp>
      <p:pic>
        <p:nvPicPr>
          <p:cNvPr id="13330"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930521">
            <a:off x="3823389" y="1678196"/>
            <a:ext cx="1562100"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1" name="TextBox 16"/>
          <p:cNvSpPr txBox="1">
            <a:spLocks noChangeArrowheads="1"/>
          </p:cNvSpPr>
          <p:nvPr/>
        </p:nvSpPr>
        <p:spPr bwMode="auto">
          <a:xfrm>
            <a:off x="3118795" y="2278517"/>
            <a:ext cx="801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a:latin typeface="Sassoon Infant Rg" charset="0"/>
              </a:rPr>
              <a:t>piccolo</a:t>
            </a:r>
          </a:p>
        </p:txBody>
      </p:sp>
      <p:sp>
        <p:nvSpPr>
          <p:cNvPr id="13333" name="TextBox 16"/>
          <p:cNvSpPr txBox="1">
            <a:spLocks noChangeArrowheads="1"/>
          </p:cNvSpPr>
          <p:nvPr/>
        </p:nvSpPr>
        <p:spPr bwMode="auto">
          <a:xfrm>
            <a:off x="9318417" y="2424588"/>
            <a:ext cx="5838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dirty="0">
                <a:latin typeface="Sassoon Infant Rg" charset="0"/>
              </a:rPr>
              <a:t>tuba</a:t>
            </a:r>
          </a:p>
        </p:txBody>
      </p:sp>
      <p:pic>
        <p:nvPicPr>
          <p:cNvPr id="2" name="Picture 1"/>
          <p:cNvPicPr>
            <a:picLocks noChangeAspect="1"/>
          </p:cNvPicPr>
          <p:nvPr/>
        </p:nvPicPr>
        <p:blipFill>
          <a:blip r:embed="rId6"/>
          <a:stretch>
            <a:fillRect/>
          </a:stretch>
        </p:blipFill>
        <p:spPr>
          <a:xfrm>
            <a:off x="7597632" y="2001539"/>
            <a:ext cx="1749594" cy="1749594"/>
          </a:xfrm>
          <a:prstGeom prst="rect">
            <a:avLst/>
          </a:prstGeom>
        </p:spPr>
      </p:pic>
      <p:sp>
        <p:nvSpPr>
          <p:cNvPr id="23" name="TextBox 16"/>
          <p:cNvSpPr txBox="1">
            <a:spLocks noChangeArrowheads="1"/>
          </p:cNvSpPr>
          <p:nvPr/>
        </p:nvSpPr>
        <p:spPr bwMode="auto">
          <a:xfrm>
            <a:off x="9200133" y="2012950"/>
            <a:ext cx="6751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dirty="0">
                <a:latin typeface="Sassoon Infant Rg" charset="0"/>
              </a:rPr>
              <a:t>Brass</a:t>
            </a:r>
          </a:p>
        </p:txBody>
      </p:sp>
      <p:sp>
        <p:nvSpPr>
          <p:cNvPr id="24" name="TextBox 16"/>
          <p:cNvSpPr txBox="1">
            <a:spLocks noChangeArrowheads="1"/>
          </p:cNvSpPr>
          <p:nvPr/>
        </p:nvSpPr>
        <p:spPr bwMode="auto">
          <a:xfrm>
            <a:off x="2737503" y="4052697"/>
            <a:ext cx="8130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dirty="0">
                <a:latin typeface="Sassoon Infant Rg" charset="0"/>
              </a:rPr>
              <a:t>Strings</a:t>
            </a:r>
          </a:p>
        </p:txBody>
      </p:sp>
      <p:sp>
        <p:nvSpPr>
          <p:cNvPr id="3" name="TextBox 2"/>
          <p:cNvSpPr txBox="1"/>
          <p:nvPr/>
        </p:nvSpPr>
        <p:spPr>
          <a:xfrm>
            <a:off x="2216150" y="1050878"/>
            <a:ext cx="5535778" cy="646331"/>
          </a:xfrm>
          <a:prstGeom prst="rect">
            <a:avLst/>
          </a:prstGeom>
          <a:noFill/>
        </p:spPr>
        <p:txBody>
          <a:bodyPr wrap="square" rtlCol="0">
            <a:spAutoFit/>
          </a:bodyPr>
          <a:lstStyle/>
          <a:p>
            <a:r>
              <a:rPr lang="en-US" dirty="0">
                <a:hlinkClick r:id="rId7"/>
              </a:rPr>
              <a:t>Click here to explore the sounds of these and other orchestral instruments.</a:t>
            </a:r>
            <a:endParaRPr lang="en-US" dirty="0"/>
          </a:p>
        </p:txBody>
      </p:sp>
    </p:spTree>
    <p:extLst>
      <p:ext uri="{BB962C8B-B14F-4D97-AF65-F5344CB8AC3E}">
        <p14:creationId xmlns:p14="http://schemas.microsoft.com/office/powerpoint/2010/main" val="1746559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833564" y="375929"/>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5" name="Picture 4"/>
          <p:cNvPicPr>
            <a:picLocks noChangeAspect="1"/>
          </p:cNvPicPr>
          <p:nvPr/>
        </p:nvPicPr>
        <p:blipFill>
          <a:blip r:embed="rId4"/>
          <a:stretch>
            <a:fillRect/>
          </a:stretch>
        </p:blipFill>
        <p:spPr>
          <a:xfrm>
            <a:off x="5996131" y="189011"/>
            <a:ext cx="3514488" cy="4016558"/>
          </a:xfrm>
          <a:prstGeom prst="rect">
            <a:avLst/>
          </a:prstGeom>
        </p:spPr>
      </p:pic>
      <p:sp>
        <p:nvSpPr>
          <p:cNvPr id="6" name="TextBox 5"/>
          <p:cNvSpPr txBox="1"/>
          <p:nvPr/>
        </p:nvSpPr>
        <p:spPr>
          <a:xfrm>
            <a:off x="641445" y="573206"/>
            <a:ext cx="3916907" cy="1261884"/>
          </a:xfrm>
          <a:prstGeom prst="rect">
            <a:avLst/>
          </a:prstGeom>
          <a:noFill/>
        </p:spPr>
        <p:txBody>
          <a:bodyPr wrap="square" rtlCol="0">
            <a:spAutoFit/>
          </a:bodyPr>
          <a:lstStyle/>
          <a:p>
            <a:r>
              <a:rPr lang="en-US" sz="4400" b="1" dirty="0">
                <a:solidFill>
                  <a:schemeClr val="bg2">
                    <a:lumMod val="75000"/>
                  </a:schemeClr>
                </a:solidFill>
              </a:rPr>
              <a:t>The Harp -</a:t>
            </a:r>
          </a:p>
          <a:p>
            <a:r>
              <a:rPr lang="en-US" sz="3200" b="1" dirty="0">
                <a:solidFill>
                  <a:schemeClr val="bg2">
                    <a:lumMod val="75000"/>
                  </a:schemeClr>
                </a:solidFill>
              </a:rPr>
              <a:t>String Family</a:t>
            </a:r>
          </a:p>
        </p:txBody>
      </p:sp>
      <p:pic>
        <p:nvPicPr>
          <p:cNvPr id="9" name="19 Harp Orchestral Scales Ascending Magic Fairy Tale Fairies Sound Effect Cartoon Pantomime Audio Book Princess Happy Major Scale C Major Appear Chord Magical Sound Effects Musical Instruments.m4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48128" y="4722499"/>
            <a:ext cx="812800" cy="812800"/>
          </a:xfrm>
          <a:prstGeom prst="rect">
            <a:avLst/>
          </a:prstGeom>
        </p:spPr>
      </p:pic>
      <p:sp>
        <p:nvSpPr>
          <p:cNvPr id="10" name="TextBox 9"/>
          <p:cNvSpPr txBox="1"/>
          <p:nvPr/>
        </p:nvSpPr>
        <p:spPr>
          <a:xfrm>
            <a:off x="2006221" y="2197290"/>
            <a:ext cx="2797791" cy="3693319"/>
          </a:xfrm>
          <a:prstGeom prst="rect">
            <a:avLst/>
          </a:prstGeom>
          <a:noFill/>
        </p:spPr>
        <p:txBody>
          <a:bodyPr wrap="square" rtlCol="0">
            <a:spAutoFit/>
          </a:bodyPr>
          <a:lstStyle/>
          <a:p>
            <a:r>
              <a:rPr lang="en-US" dirty="0"/>
              <a:t>The harp is not like any other member of the string family. It has about 45 strings stretched across its tall triangular frame. The strings are plucked by hand while seven pedals at the bottom of the harp adjust the length of the strings to produce additional notes.</a:t>
            </a:r>
          </a:p>
        </p:txBody>
      </p:sp>
      <p:sp>
        <p:nvSpPr>
          <p:cNvPr id="11" name="TextBox 10"/>
          <p:cNvSpPr txBox="1"/>
          <p:nvPr/>
        </p:nvSpPr>
        <p:spPr>
          <a:xfrm>
            <a:off x="6365650" y="4580087"/>
            <a:ext cx="1978925" cy="923330"/>
          </a:xfrm>
          <a:prstGeom prst="rect">
            <a:avLst/>
          </a:prstGeom>
          <a:noFill/>
        </p:spPr>
        <p:txBody>
          <a:bodyPr wrap="square" rtlCol="0">
            <a:spAutoFit/>
          </a:bodyPr>
          <a:lstStyle/>
          <a:p>
            <a:r>
              <a:rPr lang="en-US" b="1" dirty="0">
                <a:solidFill>
                  <a:srgbClr val="C00000"/>
                </a:solidFill>
              </a:rPr>
              <a:t>Listen to the sound of the harp:</a:t>
            </a:r>
          </a:p>
        </p:txBody>
      </p:sp>
    </p:spTree>
    <p:extLst>
      <p:ext uri="{BB962C8B-B14F-4D97-AF65-F5344CB8AC3E}">
        <p14:creationId xmlns:p14="http://schemas.microsoft.com/office/powerpoint/2010/main" val="10702703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862"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1833564" y="375929"/>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1267"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Box 2"/>
          <p:cNvSpPr txBox="1">
            <a:spLocks noChangeArrowheads="1"/>
          </p:cNvSpPr>
          <p:nvPr/>
        </p:nvSpPr>
        <p:spPr bwMode="auto">
          <a:xfrm>
            <a:off x="3975067" y="557214"/>
            <a:ext cx="42418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Abril Fatface" charset="0"/>
              </a:rPr>
              <a:t>Romantic (1827 - 1900) </a:t>
            </a:r>
          </a:p>
        </p:txBody>
      </p:sp>
      <p:sp>
        <p:nvSpPr>
          <p:cNvPr id="16" name="TextBox 15"/>
          <p:cNvSpPr txBox="1"/>
          <p:nvPr/>
        </p:nvSpPr>
        <p:spPr>
          <a:xfrm>
            <a:off x="2220914" y="1296988"/>
            <a:ext cx="7743825" cy="3170099"/>
          </a:xfrm>
          <a:prstGeom prst="rect">
            <a:avLst/>
          </a:prstGeom>
          <a:noFill/>
        </p:spPr>
        <p:txBody>
          <a:bodyPr>
            <a:spAutoFit/>
          </a:bodyPr>
          <a:lstStyle/>
          <a:p>
            <a:pPr>
              <a:defRPr/>
            </a:pPr>
            <a:r>
              <a:rPr lang="en-GB" sz="2000" dirty="0">
                <a:latin typeface="Sassoon Infant Rg" panose="02000503030000020003" pitchFamily="50" charset="0"/>
              </a:rPr>
              <a:t>Famous composers from this period include:</a:t>
            </a:r>
          </a:p>
          <a:p>
            <a:pPr>
              <a:defRPr/>
            </a:pPr>
            <a:endParaRPr lang="en-GB" sz="2000" dirty="0">
              <a:latin typeface="Sassoon Infant Rg" panose="02000503030000020003" pitchFamily="50" charset="0"/>
            </a:endParaRPr>
          </a:p>
          <a:p>
            <a:pPr marL="180975">
              <a:defRPr/>
            </a:pPr>
            <a:r>
              <a:rPr lang="en-GB" sz="2000" b="1" dirty="0">
                <a:latin typeface="Sassoon Infant Md" panose="02000603050000020003" pitchFamily="50" charset="0"/>
              </a:rPr>
              <a:t>Piotr </a:t>
            </a:r>
            <a:r>
              <a:rPr lang="en-GB" sz="2000" b="1" dirty="0" err="1">
                <a:latin typeface="Sassoon Infant Md" panose="02000603050000020003" pitchFamily="50" charset="0"/>
              </a:rPr>
              <a:t>Ilyich</a:t>
            </a:r>
            <a:r>
              <a:rPr lang="en-GB" sz="2000" b="1" dirty="0">
                <a:latin typeface="Sassoon Infant Md" panose="02000603050000020003" pitchFamily="50" charset="0"/>
              </a:rPr>
              <a:t> Tchaikovsky </a:t>
            </a:r>
          </a:p>
          <a:p>
            <a:pPr marL="361950">
              <a:defRPr/>
            </a:pPr>
            <a:r>
              <a:rPr lang="en-GB" sz="2000" dirty="0">
                <a:latin typeface="Sassoon Infant Rg" panose="02000503030000020003" pitchFamily="50" charset="0"/>
              </a:rPr>
              <a:t>Born: 1840 	Died: 1893</a:t>
            </a:r>
          </a:p>
          <a:p>
            <a:pPr marL="361950">
              <a:defRPr/>
            </a:pPr>
            <a:endParaRPr lang="en-GB" sz="2000" dirty="0">
              <a:latin typeface="Sassoon Infant Rg" panose="02000503030000020003" pitchFamily="50" charset="0"/>
            </a:endParaRPr>
          </a:p>
          <a:p>
            <a:pPr marL="180975">
              <a:defRPr/>
            </a:pPr>
            <a:r>
              <a:rPr lang="en-GB" sz="2000" b="1" dirty="0" err="1">
                <a:latin typeface="Sassoon Infant Md" panose="02000603050000020003" pitchFamily="50" charset="0"/>
              </a:rPr>
              <a:t>Frédéric</a:t>
            </a:r>
            <a:r>
              <a:rPr lang="en-GB" sz="2000" b="1" dirty="0">
                <a:latin typeface="Sassoon Infant Md" panose="02000603050000020003" pitchFamily="50" charset="0"/>
              </a:rPr>
              <a:t> Chopin</a:t>
            </a:r>
          </a:p>
          <a:p>
            <a:pPr marL="361950">
              <a:defRPr/>
            </a:pPr>
            <a:r>
              <a:rPr lang="en-GB" sz="2000" dirty="0">
                <a:latin typeface="Sassoon Infant Rg" panose="02000503030000020003" pitchFamily="50" charset="0"/>
              </a:rPr>
              <a:t>Born: 1810 	Died: 1849</a:t>
            </a:r>
          </a:p>
          <a:p>
            <a:pPr marL="361950">
              <a:defRPr/>
            </a:pPr>
            <a:endParaRPr lang="en-GB" sz="2000" dirty="0">
              <a:latin typeface="Sassoon Infant Rg" panose="02000503030000020003" pitchFamily="50" charset="0"/>
            </a:endParaRPr>
          </a:p>
          <a:p>
            <a:pPr marL="180975">
              <a:defRPr/>
            </a:pPr>
            <a:r>
              <a:rPr lang="en-GB" sz="2000" b="1" dirty="0">
                <a:latin typeface="Sassoon Infant Md" panose="02000603050000020003" pitchFamily="50" charset="0"/>
              </a:rPr>
              <a:t>Clara Schumann</a:t>
            </a:r>
          </a:p>
          <a:p>
            <a:pPr marL="361950">
              <a:defRPr/>
            </a:pPr>
            <a:r>
              <a:rPr lang="en-GB" sz="2000" dirty="0">
                <a:latin typeface="Sassoon Infant Rg" panose="02000503030000020003" pitchFamily="50" charset="0"/>
              </a:rPr>
              <a:t>Born: 1819 	Died: 1896</a:t>
            </a:r>
          </a:p>
        </p:txBody>
      </p:sp>
      <p:grpSp>
        <p:nvGrpSpPr>
          <p:cNvPr id="11270" name="Group 7"/>
          <p:cNvGrpSpPr>
            <a:grpSpLocks/>
          </p:cNvGrpSpPr>
          <p:nvPr/>
        </p:nvGrpSpPr>
        <p:grpSpPr bwMode="auto">
          <a:xfrm>
            <a:off x="2584451" y="4633914"/>
            <a:ext cx="1979613" cy="1974850"/>
            <a:chOff x="1511300" y="3837940"/>
            <a:chExt cx="1979154" cy="1976206"/>
          </a:xfrm>
        </p:grpSpPr>
        <p:sp>
          <p:nvSpPr>
            <p:cNvPr id="22" name="Oval 21"/>
            <p:cNvSpPr/>
            <p:nvPr/>
          </p:nvSpPr>
          <p:spPr bwMode="auto">
            <a:xfrm>
              <a:off x="1511300" y="3837940"/>
              <a:ext cx="1974392" cy="1976206"/>
            </a:xfrm>
            <a:prstGeom prst="ellipse">
              <a:avLst/>
            </a:prstGeom>
            <a:solidFill>
              <a:srgbClr val="CB9B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22772" t="-9337" r="-23052" b="8445"/>
            <a:stretch/>
          </p:blipFill>
          <p:spPr>
            <a:xfrm>
              <a:off x="1518779" y="3909145"/>
              <a:ext cx="1971675" cy="1905001"/>
            </a:xfrm>
            <a:prstGeom prst="ellipse">
              <a:avLst/>
            </a:prstGeom>
          </p:spPr>
        </p:pic>
      </p:grpSp>
      <p:grpSp>
        <p:nvGrpSpPr>
          <p:cNvPr id="11271" name="Group 10"/>
          <p:cNvGrpSpPr>
            <a:grpSpLocks/>
          </p:cNvGrpSpPr>
          <p:nvPr/>
        </p:nvGrpSpPr>
        <p:grpSpPr bwMode="auto">
          <a:xfrm>
            <a:off x="5054600" y="4633914"/>
            <a:ext cx="1973263" cy="1974850"/>
            <a:chOff x="3911600" y="3729861"/>
            <a:chExt cx="1974238" cy="1976206"/>
          </a:xfrm>
        </p:grpSpPr>
        <p:sp>
          <p:nvSpPr>
            <p:cNvPr id="25" name="Oval 24"/>
            <p:cNvSpPr/>
            <p:nvPr/>
          </p:nvSpPr>
          <p:spPr bwMode="auto">
            <a:xfrm>
              <a:off x="3911600" y="3729861"/>
              <a:ext cx="1974238" cy="1976206"/>
            </a:xfrm>
            <a:prstGeom prst="ellipse">
              <a:avLst/>
            </a:prstGeom>
            <a:solidFill>
              <a:srgbClr val="CB9B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18323" t="-8601" r="-22651" b="7711"/>
            <a:stretch/>
          </p:blipFill>
          <p:spPr>
            <a:xfrm>
              <a:off x="3939870" y="3801068"/>
              <a:ext cx="1933575" cy="1904999"/>
            </a:xfrm>
            <a:prstGeom prst="ellipse">
              <a:avLst/>
            </a:prstGeom>
          </p:spPr>
        </p:pic>
      </p:grpSp>
      <p:grpSp>
        <p:nvGrpSpPr>
          <p:cNvPr id="11272" name="Group 8"/>
          <p:cNvGrpSpPr>
            <a:grpSpLocks/>
          </p:cNvGrpSpPr>
          <p:nvPr/>
        </p:nvGrpSpPr>
        <p:grpSpPr bwMode="auto">
          <a:xfrm>
            <a:off x="7518399" y="4633914"/>
            <a:ext cx="1979613" cy="1974850"/>
            <a:chOff x="6332538" y="3675822"/>
            <a:chExt cx="1979000" cy="1976206"/>
          </a:xfrm>
        </p:grpSpPr>
        <p:sp>
          <p:nvSpPr>
            <p:cNvPr id="26" name="Oval 25"/>
            <p:cNvSpPr/>
            <p:nvPr/>
          </p:nvSpPr>
          <p:spPr bwMode="auto">
            <a:xfrm>
              <a:off x="6337300" y="3675822"/>
              <a:ext cx="1974238" cy="1976206"/>
            </a:xfrm>
            <a:prstGeom prst="ellipse">
              <a:avLst/>
            </a:prstGeom>
            <a:solidFill>
              <a:srgbClr val="CB9B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25209" t="-13094" r="-27970" b="12202"/>
            <a:stretch/>
          </p:blipFill>
          <p:spPr>
            <a:xfrm>
              <a:off x="6332538" y="3746088"/>
              <a:ext cx="1971674" cy="1904999"/>
            </a:xfrm>
            <a:prstGeom prst="ellipse">
              <a:avLst/>
            </a:prstGeom>
          </p:spPr>
        </p:pic>
      </p:grpSp>
    </p:spTree>
    <p:extLst>
      <p:ext uri="{BB962C8B-B14F-4D97-AF65-F5344CB8AC3E}">
        <p14:creationId xmlns:p14="http://schemas.microsoft.com/office/powerpoint/2010/main" val="1944393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717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2"/>
          <p:cNvSpPr txBox="1">
            <a:spLocks noChangeArrowheads="1"/>
          </p:cNvSpPr>
          <p:nvPr/>
        </p:nvSpPr>
        <p:spPr bwMode="auto">
          <a:xfrm>
            <a:off x="4954277" y="0"/>
            <a:ext cx="227709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dirty="0">
                <a:latin typeface="Abril Fatface" charset="0"/>
              </a:rPr>
              <a:t>Tchaikovsky</a:t>
            </a:r>
          </a:p>
        </p:txBody>
      </p:sp>
      <p:sp>
        <p:nvSpPr>
          <p:cNvPr id="7173" name="TextBox 15"/>
          <p:cNvSpPr txBox="1">
            <a:spLocks noChangeArrowheads="1"/>
          </p:cNvSpPr>
          <p:nvPr/>
        </p:nvSpPr>
        <p:spPr bwMode="auto">
          <a:xfrm>
            <a:off x="2220912" y="879478"/>
            <a:ext cx="7743825"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2000" dirty="0">
                <a:latin typeface="Sassoon Infant Rg" charset="0"/>
              </a:rPr>
              <a:t>Tchaikovsky was born in Russia and at the age of 8, his family moved to the city of St. Petersburg. Tchaikovsky was a very talented young musician, however his parents wanted him to go into law and so made him study that instead.</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	Whilst at law school, Tchaikovsky continued to study music. 	Eventually, he left his legal job and went to music school, despite 	his parent’s wishes. After he graduated, he moved to Moscow to 	teach at a new music school which is now named after him. </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For many years, Tchaikovsky had a supporter named </a:t>
            </a:r>
            <a:r>
              <a:rPr lang="en-GB" altLang="en-US" sz="2000" dirty="0" err="1">
                <a:latin typeface="Sassoon Infant Rg" charset="0"/>
              </a:rPr>
              <a:t>Nadezhda</a:t>
            </a:r>
            <a:r>
              <a:rPr lang="en-GB" altLang="en-US" sz="2000" dirty="0">
                <a:latin typeface="Sassoon Infant Rg" charset="0"/>
              </a:rPr>
              <a:t> von </a:t>
            </a:r>
            <a:r>
              <a:rPr lang="en-GB" altLang="en-US" sz="2000" dirty="0" err="1">
                <a:latin typeface="Sassoon Infant Rg" charset="0"/>
              </a:rPr>
              <a:t>Meck</a:t>
            </a:r>
            <a:r>
              <a:rPr lang="en-GB" altLang="en-US" sz="2000" dirty="0">
                <a:latin typeface="Sassoon Infant Rg" charset="0"/>
              </a:rPr>
              <a:t>. She was a wealthy widow who was a huge fan of Tchaikovsky's music. She would send him money so that he didn’t need to work, allowing him to concentrate on composing. He showed his gratitude by dedicating some of his music to her.</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Tchaikovsky travelled all around Europe performing his music. </a:t>
            </a:r>
          </a:p>
        </p:txBody>
      </p:sp>
      <p:pic>
        <p:nvPicPr>
          <p:cNvPr id="717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88512" y="4913360"/>
            <a:ext cx="1838325" cy="119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5"/>
          <p:cNvSpPr txBox="1">
            <a:spLocks noChangeArrowheads="1"/>
          </p:cNvSpPr>
          <p:nvPr/>
        </p:nvSpPr>
        <p:spPr bwMode="auto">
          <a:xfrm>
            <a:off x="5173664" y="147639"/>
            <a:ext cx="7743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1600" dirty="0">
                <a:latin typeface="Sassoon Infant Rg" charset="0"/>
              </a:rPr>
              <a:t>Born: 1840 </a:t>
            </a:r>
          </a:p>
          <a:p>
            <a:pPr algn="ctr">
              <a:lnSpc>
                <a:spcPct val="100000"/>
              </a:lnSpc>
              <a:spcBef>
                <a:spcPct val="0"/>
              </a:spcBef>
              <a:buFontTx/>
              <a:buNone/>
            </a:pPr>
            <a:r>
              <a:rPr lang="en-GB" altLang="en-US" sz="1600" dirty="0">
                <a:latin typeface="Sassoon Infant Rg" charset="0"/>
              </a:rPr>
              <a:t>Died: 1893</a:t>
            </a: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21342" t="-12257" r="-20432" b="13375"/>
          <a:stretch/>
        </p:blipFill>
        <p:spPr>
          <a:xfrm>
            <a:off x="95534" y="1842448"/>
            <a:ext cx="2294194" cy="2347273"/>
          </a:xfrm>
          <a:prstGeom prst="ellipse">
            <a:avLst/>
          </a:prstGeom>
          <a:solidFill>
            <a:srgbClr val="8098FC"/>
          </a:solidFill>
        </p:spPr>
      </p:pic>
    </p:spTree>
    <p:extLst>
      <p:ext uri="{BB962C8B-B14F-4D97-AF65-F5344CB8AC3E}">
        <p14:creationId xmlns:p14="http://schemas.microsoft.com/office/powerpoint/2010/main" val="452150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27238" y="348633"/>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0243"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2"/>
          <p:cNvSpPr txBox="1">
            <a:spLocks noChangeArrowheads="1"/>
          </p:cNvSpPr>
          <p:nvPr/>
        </p:nvSpPr>
        <p:spPr bwMode="auto">
          <a:xfrm>
            <a:off x="4976814" y="168275"/>
            <a:ext cx="13933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Abril Fatface" charset="0"/>
              </a:rPr>
              <a:t>Chopin</a:t>
            </a:r>
            <a:endParaRPr lang="en-GB" altLang="en-US" sz="3200" dirty="0">
              <a:latin typeface="Abril Fatface" charset="0"/>
            </a:endParaRPr>
          </a:p>
        </p:txBody>
      </p:sp>
      <p:sp>
        <p:nvSpPr>
          <p:cNvPr id="10245" name="TextBox 15"/>
          <p:cNvSpPr txBox="1">
            <a:spLocks noChangeArrowheads="1"/>
          </p:cNvSpPr>
          <p:nvPr/>
        </p:nvSpPr>
        <p:spPr bwMode="auto">
          <a:xfrm>
            <a:off x="2220912" y="933408"/>
            <a:ext cx="774382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2000" dirty="0" err="1">
                <a:latin typeface="Sassoon Infant Rg" charset="0"/>
              </a:rPr>
              <a:t>Frédéric</a:t>
            </a:r>
            <a:r>
              <a:rPr lang="en-GB" altLang="en-US" sz="2000" dirty="0">
                <a:latin typeface="Sassoon Infant Rg" charset="0"/>
              </a:rPr>
              <a:t> Chopin was born in Poland. He was born at the end of the Classical era but became one of the greatest Romantic pianists of his day. </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At just six years old, he was already an extremely talented pianist and began composing his own music and writing his own poetry. His first concert was given at the age of eight. </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	At 20 he left Poland to travel around Europe and make a fortune 	from his talent, eventually settling in Paris. Many believe that he 	always carried some Polish soil with him as he was very 	patriotic.</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Chopin died at the young age of 39. He was buried in </a:t>
            </a:r>
          </a:p>
          <a:p>
            <a:pPr>
              <a:lnSpc>
                <a:spcPct val="100000"/>
              </a:lnSpc>
              <a:spcBef>
                <a:spcPct val="0"/>
              </a:spcBef>
              <a:buFontTx/>
              <a:buNone/>
            </a:pPr>
            <a:r>
              <a:rPr lang="en-GB" altLang="en-US" sz="2000" dirty="0">
                <a:latin typeface="Sassoon Infant Rg" charset="0"/>
              </a:rPr>
              <a:t>France with a box of earth brought from Poland. His heart </a:t>
            </a:r>
          </a:p>
          <a:p>
            <a:pPr>
              <a:lnSpc>
                <a:spcPct val="100000"/>
              </a:lnSpc>
              <a:spcBef>
                <a:spcPct val="0"/>
              </a:spcBef>
              <a:buFontTx/>
              <a:buNone/>
            </a:pPr>
            <a:r>
              <a:rPr lang="en-GB" altLang="en-US" sz="2000" dirty="0">
                <a:latin typeface="Sassoon Infant Rg" charset="0"/>
              </a:rPr>
              <a:t>was taken back to Poland in an urn. </a:t>
            </a:r>
          </a:p>
        </p:txBody>
      </p:sp>
      <p:pic>
        <p:nvPicPr>
          <p:cNvPr id="1024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245114" y="4682849"/>
            <a:ext cx="1826594" cy="118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5"/>
          <p:cNvSpPr txBox="1">
            <a:spLocks noChangeArrowheads="1"/>
          </p:cNvSpPr>
          <p:nvPr/>
        </p:nvSpPr>
        <p:spPr bwMode="auto">
          <a:xfrm>
            <a:off x="4976814" y="168562"/>
            <a:ext cx="7743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1600" dirty="0">
                <a:latin typeface="Sassoon Infant Rg" charset="0"/>
              </a:rPr>
              <a:t>Born: 1810 </a:t>
            </a:r>
          </a:p>
          <a:p>
            <a:pPr algn="ctr">
              <a:lnSpc>
                <a:spcPct val="100000"/>
              </a:lnSpc>
              <a:spcBef>
                <a:spcPct val="0"/>
              </a:spcBef>
              <a:buFontTx/>
              <a:buNone/>
            </a:pPr>
            <a:r>
              <a:rPr lang="en-GB" altLang="en-US" sz="1600" dirty="0">
                <a:latin typeface="Sassoon Infant Rg" charset="0"/>
              </a:rPr>
              <a:t>Died: 1849 </a:t>
            </a: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21940" t="-15508" r="-24054" b="12834"/>
          <a:stretch/>
        </p:blipFill>
        <p:spPr>
          <a:xfrm>
            <a:off x="122830" y="2493448"/>
            <a:ext cx="2290303" cy="2249300"/>
          </a:xfrm>
          <a:prstGeom prst="ellipse">
            <a:avLst/>
          </a:prstGeom>
          <a:solidFill>
            <a:srgbClr val="8098FC"/>
          </a:solidFill>
        </p:spPr>
      </p:pic>
    </p:spTree>
    <p:extLst>
      <p:ext uri="{BB962C8B-B14F-4D97-AF65-F5344CB8AC3E}">
        <p14:creationId xmlns:p14="http://schemas.microsoft.com/office/powerpoint/2010/main" val="1747749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229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2"/>
          <p:cNvSpPr txBox="1">
            <a:spLocks noChangeArrowheads="1"/>
          </p:cNvSpPr>
          <p:nvPr/>
        </p:nvSpPr>
        <p:spPr bwMode="auto">
          <a:xfrm>
            <a:off x="4813301" y="166689"/>
            <a:ext cx="290977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dirty="0">
                <a:latin typeface="Abril Fatface" charset="0"/>
              </a:rPr>
              <a:t>Clara Schumann</a:t>
            </a:r>
          </a:p>
        </p:txBody>
      </p:sp>
      <p:sp>
        <p:nvSpPr>
          <p:cNvPr id="12293" name="TextBox 15"/>
          <p:cNvSpPr txBox="1">
            <a:spLocks noChangeArrowheads="1"/>
          </p:cNvSpPr>
          <p:nvPr/>
        </p:nvSpPr>
        <p:spPr bwMode="auto">
          <a:xfrm>
            <a:off x="2224088" y="756583"/>
            <a:ext cx="774382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2000" dirty="0">
                <a:latin typeface="Sassoon Infant Rg" charset="0"/>
              </a:rPr>
              <a:t>It was Clara’s father who taught her how to play the piano. He taught her to compose and perform from a very early age. She eventually performed for audiences all over Europe. </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	Later in life, Clara fell in love with Robert Schumann, who was 	taking piano lessons with her father. Clara’s father didn’t approve 	of the pairing and tried to stop the marriage, but eventually, true 	love overcame everything, and the two married. </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Robert was a very talented musician too and Clara enjoyed performing some of his pieces. Despite the fact that she had eight children, Robert still encouraged his wife with her musical abilities.</a:t>
            </a:r>
          </a:p>
          <a:p>
            <a:pPr>
              <a:lnSpc>
                <a:spcPct val="100000"/>
              </a:lnSpc>
              <a:spcBef>
                <a:spcPct val="0"/>
              </a:spcBef>
              <a:buFontTx/>
              <a:buNone/>
            </a:pPr>
            <a:endParaRPr lang="en-GB" altLang="en-US" sz="2000" dirty="0">
              <a:latin typeface="Sassoon Infant Rg" charset="0"/>
            </a:endParaRPr>
          </a:p>
          <a:p>
            <a:pPr>
              <a:lnSpc>
                <a:spcPct val="100000"/>
              </a:lnSpc>
              <a:spcBef>
                <a:spcPct val="0"/>
              </a:spcBef>
              <a:buFontTx/>
              <a:buNone/>
            </a:pPr>
            <a:r>
              <a:rPr lang="en-GB" altLang="en-US" sz="2000" dirty="0">
                <a:latin typeface="Sassoon Infant Rg" charset="0"/>
              </a:rPr>
              <a:t>Clara died 40 years after Robert.</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4195" t="1759" r="11322" b="9905"/>
          <a:stretch/>
        </p:blipFill>
        <p:spPr>
          <a:xfrm>
            <a:off x="7953067" y="4268860"/>
            <a:ext cx="1910465" cy="2209800"/>
          </a:xfrm>
          <a:prstGeom prst="ellipse">
            <a:avLst/>
          </a:prstGeom>
        </p:spPr>
      </p:pic>
      <p:sp>
        <p:nvSpPr>
          <p:cNvPr id="12295" name="TextBox 2"/>
          <p:cNvSpPr txBox="1">
            <a:spLocks noChangeArrowheads="1"/>
          </p:cNvSpPr>
          <p:nvPr/>
        </p:nvSpPr>
        <p:spPr bwMode="auto">
          <a:xfrm>
            <a:off x="4945505" y="5408686"/>
            <a:ext cx="2005013" cy="831850"/>
          </a:xfrm>
          <a:prstGeom prst="rect">
            <a:avLst/>
          </a:prstGeom>
          <a:solidFill>
            <a:schemeClr val="bg1"/>
          </a:solidFill>
          <a:ln w="19050">
            <a:solidFill>
              <a:srgbClr val="8098FC"/>
            </a:solidFill>
            <a:miter lim="800000"/>
            <a:headEnd/>
            <a:tailEnd/>
          </a:ln>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nSpc>
                <a:spcPct val="100000"/>
              </a:lnSpc>
              <a:spcBef>
                <a:spcPct val="0"/>
              </a:spcBef>
              <a:buFontTx/>
              <a:buNone/>
            </a:pPr>
            <a:r>
              <a:rPr lang="en-GB" altLang="en-US" sz="1600" b="1" dirty="0">
                <a:latin typeface="Sassoon Infant Rg" charset="0"/>
              </a:rPr>
              <a:t>Robert Schumann</a:t>
            </a:r>
          </a:p>
          <a:p>
            <a:pPr>
              <a:lnSpc>
                <a:spcPct val="100000"/>
              </a:lnSpc>
              <a:spcBef>
                <a:spcPct val="0"/>
              </a:spcBef>
              <a:buFontTx/>
              <a:buNone/>
            </a:pPr>
            <a:r>
              <a:rPr lang="en-GB" altLang="en-US" sz="1600" dirty="0">
                <a:latin typeface="Sassoon Infant Rg" charset="0"/>
              </a:rPr>
              <a:t>Born:   1810</a:t>
            </a:r>
          </a:p>
          <a:p>
            <a:pPr>
              <a:lnSpc>
                <a:spcPct val="100000"/>
              </a:lnSpc>
              <a:spcBef>
                <a:spcPct val="0"/>
              </a:spcBef>
              <a:buFontTx/>
              <a:buNone/>
            </a:pPr>
            <a:r>
              <a:rPr lang="en-GB" altLang="en-US" sz="1600" dirty="0">
                <a:latin typeface="Sassoon Infant Rg" charset="0"/>
              </a:rPr>
              <a:t>Died:   1856</a:t>
            </a:r>
          </a:p>
        </p:txBody>
      </p:sp>
      <p:cxnSp>
        <p:nvCxnSpPr>
          <p:cNvPr id="5" name="Straight Connector 4"/>
          <p:cNvCxnSpPr>
            <a:endCxn id="2" idx="2"/>
          </p:cNvCxnSpPr>
          <p:nvPr/>
        </p:nvCxnSpPr>
        <p:spPr>
          <a:xfrm flipV="1">
            <a:off x="6922694" y="5373761"/>
            <a:ext cx="1030287" cy="333375"/>
          </a:xfrm>
          <a:prstGeom prst="line">
            <a:avLst/>
          </a:prstGeom>
          <a:ln w="19050">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 name="TextBox 15"/>
          <p:cNvSpPr txBox="1">
            <a:spLocks noChangeArrowheads="1"/>
          </p:cNvSpPr>
          <p:nvPr/>
        </p:nvSpPr>
        <p:spPr bwMode="auto">
          <a:xfrm>
            <a:off x="5331916" y="89203"/>
            <a:ext cx="7743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1600" dirty="0">
                <a:latin typeface="Sassoon Infant Rg" charset="0"/>
              </a:rPr>
              <a:t>Born: 1819</a:t>
            </a:r>
          </a:p>
          <a:p>
            <a:pPr algn="ctr">
              <a:lnSpc>
                <a:spcPct val="100000"/>
              </a:lnSpc>
              <a:spcBef>
                <a:spcPct val="0"/>
              </a:spcBef>
              <a:buFontTx/>
              <a:buNone/>
            </a:pPr>
            <a:r>
              <a:rPr lang="en-GB" altLang="en-US" sz="1600" dirty="0">
                <a:latin typeface="Sassoon Infant Rg" charset="0"/>
              </a:rPr>
              <a:t>Died: 1896 </a:t>
            </a:r>
          </a:p>
        </p:txBody>
      </p:sp>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l="-10253" t="-10859" r="-22197" b="15068"/>
          <a:stretch/>
        </p:blipFill>
        <p:spPr>
          <a:xfrm>
            <a:off x="102098" y="1583140"/>
            <a:ext cx="2288119" cy="2278110"/>
          </a:xfrm>
          <a:prstGeom prst="ellipse">
            <a:avLst/>
          </a:prstGeom>
          <a:solidFill>
            <a:srgbClr val="8098FC"/>
          </a:solidFill>
        </p:spPr>
      </p:pic>
    </p:spTree>
    <p:extLst>
      <p:ext uri="{BB962C8B-B14F-4D97-AF65-F5344CB8AC3E}">
        <p14:creationId xmlns:p14="http://schemas.microsoft.com/office/powerpoint/2010/main" val="456980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5363"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15365" name="Rectangle 4"/>
          <p:cNvSpPr>
            <a:spLocks noChangeArrowheads="1"/>
          </p:cNvSpPr>
          <p:nvPr/>
        </p:nvSpPr>
        <p:spPr bwMode="auto">
          <a:xfrm>
            <a:off x="2298700" y="1957388"/>
            <a:ext cx="7594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Clara’s husband was called Robert, another successful pianist and composer from the Romantic era. </a:t>
            </a:r>
          </a:p>
        </p:txBody>
      </p:sp>
      <p:sp>
        <p:nvSpPr>
          <p:cNvPr id="8" name="Oval 7"/>
          <p:cNvSpPr/>
          <p:nvPr/>
        </p:nvSpPr>
        <p:spPr>
          <a:xfrm>
            <a:off x="4953000" y="3141663"/>
            <a:ext cx="2514600" cy="2514600"/>
          </a:xfrm>
          <a:prstGeom prst="ellipse">
            <a:avLst/>
          </a:prstGeom>
          <a:solidFill>
            <a:srgbClr val="A1CF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tx1"/>
                </a:solidFill>
                <a:latin typeface="Sassoon Infant Md" panose="02000603050000020003" pitchFamily="50" charset="0"/>
              </a:rPr>
              <a:t>True</a:t>
            </a:r>
          </a:p>
        </p:txBody>
      </p:sp>
    </p:spTree>
    <p:extLst>
      <p:ext uri="{BB962C8B-B14F-4D97-AF65-F5344CB8AC3E}">
        <p14:creationId xmlns:p14="http://schemas.microsoft.com/office/powerpoint/2010/main" val="4668353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6387"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16389" name="Rectangle 4"/>
          <p:cNvSpPr>
            <a:spLocks noChangeArrowheads="1"/>
          </p:cNvSpPr>
          <p:nvPr/>
        </p:nvSpPr>
        <p:spPr bwMode="auto">
          <a:xfrm>
            <a:off x="2298700" y="1957388"/>
            <a:ext cx="7594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The Romantic era was a time when composers could express their emotions through their music.</a:t>
            </a:r>
          </a:p>
        </p:txBody>
      </p:sp>
      <p:sp>
        <p:nvSpPr>
          <p:cNvPr id="8" name="Oval 7"/>
          <p:cNvSpPr/>
          <p:nvPr/>
        </p:nvSpPr>
        <p:spPr>
          <a:xfrm>
            <a:off x="4953000" y="3141663"/>
            <a:ext cx="2514600" cy="2514600"/>
          </a:xfrm>
          <a:prstGeom prst="ellipse">
            <a:avLst/>
          </a:prstGeom>
          <a:solidFill>
            <a:srgbClr val="A1CF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tx1"/>
                </a:solidFill>
                <a:latin typeface="Sassoon Infant Md" panose="02000603050000020003" pitchFamily="50" charset="0"/>
              </a:rPr>
              <a:t>True</a:t>
            </a:r>
          </a:p>
        </p:txBody>
      </p:sp>
    </p:spTree>
    <p:extLst>
      <p:ext uri="{BB962C8B-B14F-4D97-AF65-F5344CB8AC3E}">
        <p14:creationId xmlns:p14="http://schemas.microsoft.com/office/powerpoint/2010/main" val="13437128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741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17413" name="Rectangle 4"/>
          <p:cNvSpPr>
            <a:spLocks noChangeArrowheads="1"/>
          </p:cNvSpPr>
          <p:nvPr/>
        </p:nvSpPr>
        <p:spPr bwMode="auto">
          <a:xfrm>
            <a:off x="2660650" y="1957388"/>
            <a:ext cx="6870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Tchaikovsky’s parents encouraged him with his music.</a:t>
            </a:r>
          </a:p>
        </p:txBody>
      </p:sp>
      <p:sp>
        <p:nvSpPr>
          <p:cNvPr id="8" name="Oval 7"/>
          <p:cNvSpPr/>
          <p:nvPr/>
        </p:nvSpPr>
        <p:spPr>
          <a:xfrm>
            <a:off x="4953000" y="3141663"/>
            <a:ext cx="2514600" cy="2514600"/>
          </a:xfrm>
          <a:prstGeom prst="ellipse">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bg1"/>
                </a:solidFill>
                <a:latin typeface="Sassoon Infant Md" panose="02000603050000020003" pitchFamily="50" charset="0"/>
              </a:rPr>
              <a:t>False</a:t>
            </a:r>
          </a:p>
        </p:txBody>
      </p:sp>
    </p:spTree>
    <p:extLst>
      <p:ext uri="{BB962C8B-B14F-4D97-AF65-F5344CB8AC3E}">
        <p14:creationId xmlns:p14="http://schemas.microsoft.com/office/powerpoint/2010/main" val="8439053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843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18437" name="Rectangle 4"/>
          <p:cNvSpPr>
            <a:spLocks noChangeArrowheads="1"/>
          </p:cNvSpPr>
          <p:nvPr/>
        </p:nvSpPr>
        <p:spPr bwMode="auto">
          <a:xfrm>
            <a:off x="2298700" y="1957388"/>
            <a:ext cx="7594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Chopin is supposed to have carried around a small amount of Polish soil to remind him of home.</a:t>
            </a:r>
          </a:p>
        </p:txBody>
      </p:sp>
      <p:sp>
        <p:nvSpPr>
          <p:cNvPr id="8" name="Oval 7"/>
          <p:cNvSpPr/>
          <p:nvPr/>
        </p:nvSpPr>
        <p:spPr>
          <a:xfrm>
            <a:off x="4953000" y="3141663"/>
            <a:ext cx="2514600" cy="2514600"/>
          </a:xfrm>
          <a:prstGeom prst="ellipse">
            <a:avLst/>
          </a:prstGeom>
          <a:solidFill>
            <a:srgbClr val="A1CF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tx1"/>
                </a:solidFill>
                <a:latin typeface="Sassoon Infant Md" panose="02000603050000020003" pitchFamily="50" charset="0"/>
              </a:rPr>
              <a:t>True</a:t>
            </a:r>
          </a:p>
        </p:txBody>
      </p:sp>
    </p:spTree>
    <p:extLst>
      <p:ext uri="{BB962C8B-B14F-4D97-AF65-F5344CB8AC3E}">
        <p14:creationId xmlns:p14="http://schemas.microsoft.com/office/powerpoint/2010/main" val="15348092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9459"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19461" name="Rectangle 4"/>
          <p:cNvSpPr>
            <a:spLocks noChangeArrowheads="1"/>
          </p:cNvSpPr>
          <p:nvPr/>
        </p:nvSpPr>
        <p:spPr bwMode="auto">
          <a:xfrm>
            <a:off x="3889375" y="1957388"/>
            <a:ext cx="4413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Clara Schumann had six children.</a:t>
            </a:r>
          </a:p>
        </p:txBody>
      </p:sp>
      <p:sp>
        <p:nvSpPr>
          <p:cNvPr id="8" name="Oval 7"/>
          <p:cNvSpPr/>
          <p:nvPr/>
        </p:nvSpPr>
        <p:spPr>
          <a:xfrm>
            <a:off x="4953000" y="3141663"/>
            <a:ext cx="2514600" cy="2514600"/>
          </a:xfrm>
          <a:prstGeom prst="ellipse">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bg1"/>
                </a:solidFill>
                <a:latin typeface="Sassoon Infant Md" panose="02000603050000020003" pitchFamily="50" charset="0"/>
              </a:rPr>
              <a:t>False</a:t>
            </a:r>
          </a:p>
        </p:txBody>
      </p:sp>
    </p:spTree>
    <p:extLst>
      <p:ext uri="{BB962C8B-B14F-4D97-AF65-F5344CB8AC3E}">
        <p14:creationId xmlns:p14="http://schemas.microsoft.com/office/powerpoint/2010/main" val="21137201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20483"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20485" name="Rectangle 4"/>
          <p:cNvSpPr>
            <a:spLocks noChangeArrowheads="1"/>
          </p:cNvSpPr>
          <p:nvPr/>
        </p:nvSpPr>
        <p:spPr bwMode="auto">
          <a:xfrm>
            <a:off x="3203221" y="1957389"/>
            <a:ext cx="57855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Chopin gave his first concert at the age of 20.</a:t>
            </a:r>
          </a:p>
        </p:txBody>
      </p:sp>
      <p:sp>
        <p:nvSpPr>
          <p:cNvPr id="8" name="Oval 7"/>
          <p:cNvSpPr/>
          <p:nvPr/>
        </p:nvSpPr>
        <p:spPr>
          <a:xfrm>
            <a:off x="4953000" y="3141663"/>
            <a:ext cx="2514600" cy="2514600"/>
          </a:xfrm>
          <a:prstGeom prst="ellipse">
            <a:avLst/>
          </a:prstGeom>
          <a:solidFill>
            <a:srgbClr val="FF3B3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bg1"/>
                </a:solidFill>
                <a:latin typeface="Sassoon Infant Md" panose="02000603050000020003" pitchFamily="50" charset="0"/>
              </a:rPr>
              <a:t>False</a:t>
            </a:r>
          </a:p>
        </p:txBody>
      </p:sp>
    </p:spTree>
    <p:extLst>
      <p:ext uri="{BB962C8B-B14F-4D97-AF65-F5344CB8AC3E}">
        <p14:creationId xmlns:p14="http://schemas.microsoft.com/office/powerpoint/2010/main" val="16199211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21507"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21509" name="Rectangle 4"/>
          <p:cNvSpPr>
            <a:spLocks noChangeArrowheads="1"/>
          </p:cNvSpPr>
          <p:nvPr/>
        </p:nvSpPr>
        <p:spPr bwMode="auto">
          <a:xfrm>
            <a:off x="2165350" y="1957388"/>
            <a:ext cx="78628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Tchaikovsky had a supporter named Nadezhda von Meck who gave him money so he could concentrate on his composing. </a:t>
            </a:r>
          </a:p>
        </p:txBody>
      </p:sp>
      <p:sp>
        <p:nvSpPr>
          <p:cNvPr id="8" name="Oval 7"/>
          <p:cNvSpPr/>
          <p:nvPr/>
        </p:nvSpPr>
        <p:spPr>
          <a:xfrm>
            <a:off x="4953000" y="3217863"/>
            <a:ext cx="2514600" cy="2514600"/>
          </a:xfrm>
          <a:prstGeom prst="ellipse">
            <a:avLst/>
          </a:prstGeom>
          <a:solidFill>
            <a:srgbClr val="A1CF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tx1"/>
                </a:solidFill>
                <a:latin typeface="Sassoon Infant Md" panose="02000603050000020003" pitchFamily="50" charset="0"/>
              </a:rPr>
              <a:t>True</a:t>
            </a:r>
          </a:p>
        </p:txBody>
      </p:sp>
    </p:spTree>
    <p:extLst>
      <p:ext uri="{BB962C8B-B14F-4D97-AF65-F5344CB8AC3E}">
        <p14:creationId xmlns:p14="http://schemas.microsoft.com/office/powerpoint/2010/main" val="2164695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030414" y="403225"/>
            <a:ext cx="8131175" cy="6051550"/>
          </a:xfrm>
          <a:prstGeom prst="roundRect">
            <a:avLst>
              <a:gd name="adj" fmla="val 4774"/>
            </a:avLst>
          </a:prstGeom>
          <a:solidFill>
            <a:schemeClr val="bg1">
              <a:alpha val="98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22531"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25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Box 2"/>
          <p:cNvSpPr txBox="1">
            <a:spLocks noChangeArrowheads="1"/>
          </p:cNvSpPr>
          <p:nvPr/>
        </p:nvSpPr>
        <p:spPr bwMode="auto">
          <a:xfrm>
            <a:off x="4797425" y="996950"/>
            <a:ext cx="2597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3200">
                <a:latin typeface="Sassoon Infant Md" charset="0"/>
              </a:rPr>
              <a:t>True or False?</a:t>
            </a:r>
          </a:p>
        </p:txBody>
      </p:sp>
      <p:sp>
        <p:nvSpPr>
          <p:cNvPr id="22533" name="Rectangle 4"/>
          <p:cNvSpPr>
            <a:spLocks noChangeArrowheads="1"/>
          </p:cNvSpPr>
          <p:nvPr/>
        </p:nvSpPr>
        <p:spPr bwMode="auto">
          <a:xfrm>
            <a:off x="2165350" y="1957388"/>
            <a:ext cx="7862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algn="ctr">
              <a:lnSpc>
                <a:spcPct val="100000"/>
              </a:lnSpc>
              <a:spcBef>
                <a:spcPct val="0"/>
              </a:spcBef>
              <a:buFontTx/>
              <a:buNone/>
            </a:pPr>
            <a:r>
              <a:rPr lang="en-GB" altLang="en-US" sz="2400">
                <a:latin typeface="Sassoon Infant Rg" charset="0"/>
              </a:rPr>
              <a:t>Tchaikovsky composed The Nutcracker and Swan Lake.</a:t>
            </a:r>
          </a:p>
        </p:txBody>
      </p:sp>
      <p:sp>
        <p:nvSpPr>
          <p:cNvPr id="8" name="Oval 7"/>
          <p:cNvSpPr/>
          <p:nvPr/>
        </p:nvSpPr>
        <p:spPr>
          <a:xfrm>
            <a:off x="4953000" y="3217863"/>
            <a:ext cx="2514600" cy="2514600"/>
          </a:xfrm>
          <a:prstGeom prst="ellipse">
            <a:avLst/>
          </a:prstGeom>
          <a:solidFill>
            <a:srgbClr val="A1CF5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400" b="1" dirty="0">
                <a:solidFill>
                  <a:schemeClr val="tx1"/>
                </a:solidFill>
                <a:latin typeface="Sassoon Infant Md" panose="02000603050000020003" pitchFamily="50" charset="0"/>
              </a:rPr>
              <a:t>True</a:t>
            </a:r>
          </a:p>
        </p:txBody>
      </p:sp>
    </p:spTree>
    <p:extLst>
      <p:ext uri="{BB962C8B-B14F-4D97-AF65-F5344CB8AC3E}">
        <p14:creationId xmlns:p14="http://schemas.microsoft.com/office/powerpoint/2010/main" val="3660086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docProps/app.xml><?xml version="1.0" encoding="utf-8"?>
<Properties xmlns="http://schemas.openxmlformats.org/officeDocument/2006/extended-properties" xmlns:vt="http://schemas.openxmlformats.org/officeDocument/2006/docPropsVTypes">
  <Template>Ion Boardroom</Template>
  <TotalTime>157</TotalTime>
  <Words>695</Words>
  <Application>Microsoft Office PowerPoint</Application>
  <PresentationFormat>Widescreen</PresentationFormat>
  <Paragraphs>156</Paragraphs>
  <Slides>19</Slides>
  <Notes>0</Notes>
  <HiddenSlides>0</HiddenSlides>
  <MMClips>3</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Ion Boardroom</vt:lpstr>
      <vt:lpstr>Romantic Music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Theresa Ward</dc:creator>
  <cp:lastModifiedBy>Theresa Ward</cp:lastModifiedBy>
  <cp:revision>13</cp:revision>
  <dcterms:created xsi:type="dcterms:W3CDTF">2020-03-18T16:43:00Z</dcterms:created>
  <dcterms:modified xsi:type="dcterms:W3CDTF">2020-05-04T10:06:53Z</dcterms:modified>
</cp:coreProperties>
</file>