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notesMasterIdLst>
    <p:notesMasterId r:id="rId27"/>
  </p:notesMasterIdLst>
  <p:handoutMasterIdLst>
    <p:handoutMasterId r:id="rId28"/>
  </p:handoutMasterIdLst>
  <p:sldIdLst>
    <p:sldId id="258" r:id="rId5"/>
    <p:sldId id="271" r:id="rId6"/>
    <p:sldId id="272" r:id="rId7"/>
    <p:sldId id="273" r:id="rId8"/>
    <p:sldId id="274" r:id="rId9"/>
    <p:sldId id="275" r:id="rId10"/>
    <p:sldId id="276" r:id="rId11"/>
    <p:sldId id="277" r:id="rId12"/>
    <p:sldId id="278" r:id="rId13"/>
    <p:sldId id="279" r:id="rId14"/>
    <p:sldId id="280" r:id="rId15"/>
    <p:sldId id="281" r:id="rId16"/>
    <p:sldId id="282" r:id="rId17"/>
    <p:sldId id="283" r:id="rId18"/>
    <p:sldId id="284" r:id="rId19"/>
    <p:sldId id="285" r:id="rId20"/>
    <p:sldId id="286" r:id="rId21"/>
    <p:sldId id="287" r:id="rId22"/>
    <p:sldId id="288" r:id="rId23"/>
    <p:sldId id="289" r:id="rId24"/>
    <p:sldId id="290" r:id="rId25"/>
    <p:sldId id="267" r:id="rId26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9"/>
      <p:bold r:id="rId30"/>
      <p:italic r:id="rId31"/>
      <p:boldItalic r:id="rId32"/>
    </p:embeddedFont>
    <p:embeddedFont>
      <p:font typeface="Twinkl SemiBold" charset="0"/>
      <p:bold r:id="rId33"/>
    </p:embeddedFont>
    <p:embeddedFont>
      <p:font typeface="Twinkl" panose="020B0604020202020204" charset="0"/>
      <p:regular r:id="rId34"/>
      <p:bold r:id="rId35"/>
    </p:embeddedFont>
    <p:embeddedFont>
      <p:font typeface="Sassoon Infant Rg" panose="02000503030000020003" charset="0"/>
      <p:regular r:id="rId36"/>
      <p:bold r:id="rId37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52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16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0C7E5"/>
    <a:srgbClr val="A6DFFD"/>
    <a:srgbClr val="85C5E3"/>
    <a:srgbClr val="4DAEDF"/>
    <a:srgbClr val="AFDEF8"/>
    <a:srgbClr val="F8CBCA"/>
    <a:srgbClr val="F19BA2"/>
    <a:srgbClr val="F7CBC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278" y="78"/>
      </p:cViewPr>
      <p:guideLst>
        <p:guide orient="horz" pos="2160"/>
        <p:guide pos="2880"/>
        <p:guide pos="340"/>
        <p:guide orient="horz" pos="3952"/>
        <p:guide pos="5420"/>
        <p:guide orient="horz" pos="346"/>
        <p:guide pos="476"/>
        <p:guide orient="horz" pos="482"/>
        <p:guide orient="horz" pos="381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viewProps" Target="viewProps.xml"/><Relationship Id="rId21" Type="http://schemas.openxmlformats.org/officeDocument/2006/relationships/slide" Target="slides/slide17.xml"/><Relationship Id="rId34" Type="http://schemas.openxmlformats.org/officeDocument/2006/relationships/font" Target="fonts/font6.fntdata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font" Target="fonts/font1.fntdata"/><Relationship Id="rId41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font" Target="fonts/font4.fntdata"/><Relationship Id="rId37" Type="http://schemas.openxmlformats.org/officeDocument/2006/relationships/font" Target="fonts/font9.fntdata"/><Relationship Id="rId40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handoutMaster" Target="handoutMasters/handoutMaster1.xml"/><Relationship Id="rId36" Type="http://schemas.openxmlformats.org/officeDocument/2006/relationships/font" Target="fonts/font8.fntdata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font" Target="fonts/font3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notesMaster" Target="notesMasters/notesMaster1.xml"/><Relationship Id="rId30" Type="http://schemas.openxmlformats.org/officeDocument/2006/relationships/font" Target="fonts/font2.fntdata"/><Relationship Id="rId35" Type="http://schemas.openxmlformats.org/officeDocument/2006/relationships/font" Target="fonts/font7.fntdata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font" Target="fonts/font5.fntdata"/><Relationship Id="rId38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A4B9421-4076-4B46-93A5-CCCE1C53AF58}" type="datetimeFigureOut">
              <a:rPr lang="en-GB"/>
              <a:pPr>
                <a:defRPr/>
              </a:pPr>
              <a:t>06/04/2020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DD1678C-50AA-4896-84D0-E28A1EEF184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81EB8BE-5FDC-4547-B5A1-683E23247FA5}" type="datetimeFigureOut">
              <a:rPr lang="en-GB"/>
              <a:pPr>
                <a:defRPr/>
              </a:pPr>
              <a:t>06/04/2020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E9731A5-26DF-40A1-B7C2-4DBF9FDEF9B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962391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40915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930380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87924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962065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Hindu Deities</a:t>
            </a:r>
          </a:p>
        </p:txBody>
      </p:sp>
      <p:sp>
        <p:nvSpPr>
          <p:cNvPr id="9219" name="Rectangle 2"/>
          <p:cNvSpPr>
            <a:spLocks/>
          </p:cNvSpPr>
          <p:nvPr/>
        </p:nvSpPr>
        <p:spPr bwMode="auto">
          <a:xfrm>
            <a:off x="765175" y="1473200"/>
            <a:ext cx="7632700" cy="771525"/>
          </a:xfrm>
          <a:prstGeom prst="rect">
            <a:avLst/>
          </a:prstGeom>
          <a:solidFill>
            <a:srgbClr val="AFDEF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Hindus recognise one God, Brahman. The gods of Hinduism are different expressions of Brahman.</a:t>
            </a:r>
          </a:p>
        </p:txBody>
      </p:sp>
      <p:sp>
        <p:nvSpPr>
          <p:cNvPr id="9220" name="Rectangle 3"/>
          <p:cNvSpPr>
            <a:spLocks/>
          </p:cNvSpPr>
          <p:nvPr/>
        </p:nvSpPr>
        <p:spPr bwMode="auto">
          <a:xfrm>
            <a:off x="765175" y="2344738"/>
            <a:ext cx="7632700" cy="771525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These are considered the </a:t>
            </a:r>
            <a:r>
              <a:rPr lang="en-GB" altLang="en-US" b="1">
                <a:solidFill>
                  <a:schemeClr val="tx1"/>
                </a:solidFill>
              </a:rPr>
              <a:t>Trimurti</a:t>
            </a:r>
            <a:r>
              <a:rPr lang="en-GB" altLang="en-US">
                <a:solidFill>
                  <a:schemeClr val="tx1"/>
                </a:solidFill>
              </a:rPr>
              <a:t>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- the three aspects of the universal supreme God.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3214688"/>
            <a:ext cx="2490788" cy="2382837"/>
          </a:xfrm>
          <a:prstGeom prst="rect">
            <a:avLst/>
          </a:prstGeom>
          <a:solidFill>
            <a:srgbClr val="A6DF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v</a:t>
            </a:r>
          </a:p>
        </p:txBody>
      </p:sp>
      <p:sp>
        <p:nvSpPr>
          <p:cNvPr id="9222" name="Rectangle 5"/>
          <p:cNvSpPr>
            <a:spLocks/>
          </p:cNvSpPr>
          <p:nvPr/>
        </p:nvSpPr>
        <p:spPr bwMode="auto">
          <a:xfrm>
            <a:off x="755650" y="5597525"/>
            <a:ext cx="2490788" cy="495300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Vishnu</a:t>
            </a:r>
          </a:p>
        </p:txBody>
      </p:sp>
      <p:sp>
        <p:nvSpPr>
          <p:cNvPr id="7" name="Rectangle 6"/>
          <p:cNvSpPr/>
          <p:nvPr/>
        </p:nvSpPr>
        <p:spPr>
          <a:xfrm>
            <a:off x="3335338" y="3214688"/>
            <a:ext cx="2492375" cy="2382837"/>
          </a:xfrm>
          <a:prstGeom prst="rect">
            <a:avLst/>
          </a:prstGeom>
          <a:solidFill>
            <a:srgbClr val="A6DF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5915025" y="3214688"/>
            <a:ext cx="2473325" cy="2382837"/>
          </a:xfrm>
          <a:prstGeom prst="rect">
            <a:avLst/>
          </a:prstGeom>
          <a:solidFill>
            <a:srgbClr val="A6DF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9225" name="Rectangle 8"/>
          <p:cNvSpPr>
            <a:spLocks/>
          </p:cNvSpPr>
          <p:nvPr/>
        </p:nvSpPr>
        <p:spPr bwMode="auto">
          <a:xfrm>
            <a:off x="3335338" y="5597525"/>
            <a:ext cx="2492375" cy="495300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Brahma</a:t>
            </a:r>
          </a:p>
        </p:txBody>
      </p:sp>
      <p:sp>
        <p:nvSpPr>
          <p:cNvPr id="9226" name="Rectangle 9"/>
          <p:cNvSpPr>
            <a:spLocks/>
          </p:cNvSpPr>
          <p:nvPr/>
        </p:nvSpPr>
        <p:spPr bwMode="auto">
          <a:xfrm>
            <a:off x="5915025" y="5597525"/>
            <a:ext cx="2473325" cy="495300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Shiva</a:t>
            </a:r>
          </a:p>
        </p:txBody>
      </p:sp>
      <p:pic>
        <p:nvPicPr>
          <p:cNvPr id="11" name="Picture 5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9400" y="3322638"/>
            <a:ext cx="903288" cy="2201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0938" y="3370263"/>
            <a:ext cx="1762125" cy="2154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2738" y="3322638"/>
            <a:ext cx="1127125" cy="2195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Hindu Deities</a:t>
            </a:r>
          </a:p>
        </p:txBody>
      </p:sp>
      <p:sp>
        <p:nvSpPr>
          <p:cNvPr id="10243" name="Rectangle 2"/>
          <p:cNvSpPr>
            <a:spLocks/>
          </p:cNvSpPr>
          <p:nvPr/>
        </p:nvSpPr>
        <p:spPr bwMode="auto">
          <a:xfrm>
            <a:off x="755650" y="1473200"/>
            <a:ext cx="7632700" cy="495300"/>
          </a:xfrm>
          <a:prstGeom prst="rect">
            <a:avLst/>
          </a:prstGeom>
          <a:solidFill>
            <a:srgbClr val="AFDEF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</a:t>
            </a:r>
            <a:r>
              <a:rPr lang="en-GB" altLang="en-US" b="1">
                <a:solidFill>
                  <a:schemeClr val="tx1"/>
                </a:solidFill>
              </a:rPr>
              <a:t>Tridevi</a:t>
            </a:r>
            <a:r>
              <a:rPr lang="en-GB" altLang="en-US">
                <a:solidFill>
                  <a:schemeClr val="tx1"/>
                </a:solidFill>
              </a:rPr>
              <a:t> are goddesses who are equally important.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2089150"/>
            <a:ext cx="2490788" cy="3508375"/>
          </a:xfrm>
          <a:prstGeom prst="rect">
            <a:avLst/>
          </a:prstGeom>
          <a:solidFill>
            <a:srgbClr val="A6DF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0245" name="Rectangle 5"/>
          <p:cNvSpPr>
            <a:spLocks/>
          </p:cNvSpPr>
          <p:nvPr/>
        </p:nvSpPr>
        <p:spPr bwMode="auto">
          <a:xfrm>
            <a:off x="755650" y="5597525"/>
            <a:ext cx="2490788" cy="495300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Saraswati</a:t>
            </a:r>
          </a:p>
        </p:txBody>
      </p:sp>
      <p:sp>
        <p:nvSpPr>
          <p:cNvPr id="7" name="Rectangle 6"/>
          <p:cNvSpPr/>
          <p:nvPr/>
        </p:nvSpPr>
        <p:spPr>
          <a:xfrm>
            <a:off x="3335338" y="2089150"/>
            <a:ext cx="2492375" cy="3508375"/>
          </a:xfrm>
          <a:prstGeom prst="rect">
            <a:avLst/>
          </a:prstGeom>
          <a:solidFill>
            <a:srgbClr val="A6DF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5915025" y="2089150"/>
            <a:ext cx="2473325" cy="3508375"/>
          </a:xfrm>
          <a:prstGeom prst="rect">
            <a:avLst/>
          </a:prstGeom>
          <a:solidFill>
            <a:srgbClr val="A6DF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0248" name="Rectangle 8"/>
          <p:cNvSpPr>
            <a:spLocks/>
          </p:cNvSpPr>
          <p:nvPr/>
        </p:nvSpPr>
        <p:spPr bwMode="auto">
          <a:xfrm>
            <a:off x="3335338" y="5597525"/>
            <a:ext cx="2492375" cy="495300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Lakshmi</a:t>
            </a:r>
          </a:p>
        </p:txBody>
      </p:sp>
      <p:sp>
        <p:nvSpPr>
          <p:cNvPr id="10249" name="Rectangle 9"/>
          <p:cNvSpPr>
            <a:spLocks/>
          </p:cNvSpPr>
          <p:nvPr/>
        </p:nvSpPr>
        <p:spPr bwMode="auto">
          <a:xfrm>
            <a:off x="5915025" y="5597525"/>
            <a:ext cx="2473325" cy="495300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Shakti</a:t>
            </a:r>
          </a:p>
        </p:txBody>
      </p:sp>
      <p:pic>
        <p:nvPicPr>
          <p:cNvPr id="14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688" y="2341563"/>
            <a:ext cx="2170112" cy="300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6988" y="2263775"/>
            <a:ext cx="1470025" cy="3157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9325" y="2349500"/>
            <a:ext cx="2239963" cy="299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Hindu Deities - Brahma</a:t>
            </a:r>
          </a:p>
        </p:txBody>
      </p:sp>
      <p:sp>
        <p:nvSpPr>
          <p:cNvPr id="11267" name="Rectangle 2"/>
          <p:cNvSpPr>
            <a:spLocks/>
          </p:cNvSpPr>
          <p:nvPr/>
        </p:nvSpPr>
        <p:spPr bwMode="auto">
          <a:xfrm>
            <a:off x="755650" y="1473200"/>
            <a:ext cx="7632700" cy="495300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Brahma is the god (deva) of creation. 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2089150"/>
            <a:ext cx="3471863" cy="3968750"/>
          </a:xfrm>
          <a:prstGeom prst="rect">
            <a:avLst/>
          </a:prstGeom>
          <a:solidFill>
            <a:srgbClr val="90C7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1269" name="Rectangle 16"/>
          <p:cNvSpPr>
            <a:spLocks/>
          </p:cNvSpPr>
          <p:nvPr/>
        </p:nvSpPr>
        <p:spPr bwMode="auto">
          <a:xfrm>
            <a:off x="4354513" y="2089150"/>
            <a:ext cx="4033837" cy="771525"/>
          </a:xfrm>
          <a:prstGeom prst="rect">
            <a:avLst/>
          </a:prstGeom>
          <a:solidFill>
            <a:srgbClr val="AFDEF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He has four arms and four faces, looking in the four directions.</a:t>
            </a:r>
          </a:p>
        </p:txBody>
      </p:sp>
      <p:sp>
        <p:nvSpPr>
          <p:cNvPr id="11270" name="Rectangle 17"/>
          <p:cNvSpPr>
            <a:spLocks/>
          </p:cNvSpPr>
          <p:nvPr/>
        </p:nvSpPr>
        <p:spPr bwMode="auto">
          <a:xfrm>
            <a:off x="4354513" y="2959100"/>
            <a:ext cx="4033837" cy="1049338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Each of his four heads is believed to be responsible for one of the four Vedas (sacred Hindu texts).</a:t>
            </a:r>
          </a:p>
        </p:txBody>
      </p:sp>
      <p:sp>
        <p:nvSpPr>
          <p:cNvPr id="11271" name="Rectangle 18"/>
          <p:cNvSpPr>
            <a:spLocks/>
          </p:cNvSpPr>
          <p:nvPr/>
        </p:nvSpPr>
        <p:spPr bwMode="auto">
          <a:xfrm>
            <a:off x="4354513" y="4138613"/>
            <a:ext cx="4033837" cy="1049337"/>
          </a:xfrm>
          <a:prstGeom prst="rect">
            <a:avLst/>
          </a:prstGeom>
          <a:solidFill>
            <a:srgbClr val="AFDEF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Brahma is not worshipped as much as the other gods, as it is believed his role as creator is over.</a:t>
            </a:r>
          </a:p>
        </p:txBody>
      </p:sp>
      <p:sp>
        <p:nvSpPr>
          <p:cNvPr id="11272" name="Rectangle 19"/>
          <p:cNvSpPr>
            <a:spLocks/>
          </p:cNvSpPr>
          <p:nvPr/>
        </p:nvSpPr>
        <p:spPr bwMode="auto">
          <a:xfrm>
            <a:off x="4354513" y="5286375"/>
            <a:ext cx="4033837" cy="771525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His wife is Saraswati – the goddess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of knowledge.</a:t>
            </a:r>
          </a:p>
        </p:txBody>
      </p:sp>
      <p:pic>
        <p:nvPicPr>
          <p:cNvPr id="21" name="Picture 5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613" y="2363788"/>
            <a:ext cx="2794000" cy="3419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Hindu Deities - Saraswati</a:t>
            </a:r>
          </a:p>
        </p:txBody>
      </p:sp>
      <p:sp>
        <p:nvSpPr>
          <p:cNvPr id="12291" name="Rectangle 2"/>
          <p:cNvSpPr>
            <a:spLocks/>
          </p:cNvSpPr>
          <p:nvPr/>
        </p:nvSpPr>
        <p:spPr bwMode="auto">
          <a:xfrm>
            <a:off x="755650" y="1473200"/>
            <a:ext cx="7632700" cy="495300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Saraswati is the goddess (devi) of knowledge and the arts.</a:t>
            </a:r>
          </a:p>
        </p:txBody>
      </p:sp>
      <p:sp>
        <p:nvSpPr>
          <p:cNvPr id="5" name="Rectangle 4"/>
          <p:cNvSpPr/>
          <p:nvPr/>
        </p:nvSpPr>
        <p:spPr>
          <a:xfrm>
            <a:off x="4689475" y="2089150"/>
            <a:ext cx="3698875" cy="3968750"/>
          </a:xfrm>
          <a:prstGeom prst="rect">
            <a:avLst/>
          </a:prstGeom>
          <a:solidFill>
            <a:srgbClr val="90C7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2293" name="Rectangle 16"/>
          <p:cNvSpPr>
            <a:spLocks/>
          </p:cNvSpPr>
          <p:nvPr/>
        </p:nvSpPr>
        <p:spPr bwMode="auto">
          <a:xfrm>
            <a:off x="763588" y="2089150"/>
            <a:ext cx="3808412" cy="1325563"/>
          </a:xfrm>
          <a:prstGeom prst="rect">
            <a:avLst/>
          </a:prstGeom>
          <a:solidFill>
            <a:srgbClr val="AFDEF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Her swan personifies pure knowledge. She is sometimes depicted with a peacock which is said to represent the arts.</a:t>
            </a:r>
          </a:p>
        </p:txBody>
      </p:sp>
      <p:sp>
        <p:nvSpPr>
          <p:cNvPr id="12294" name="Rectangle 17"/>
          <p:cNvSpPr>
            <a:spLocks/>
          </p:cNvSpPr>
          <p:nvPr/>
        </p:nvSpPr>
        <p:spPr bwMode="auto">
          <a:xfrm>
            <a:off x="763588" y="3825875"/>
            <a:ext cx="3808412" cy="1049338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She taught Brahma (her husband) how to sense, think, comprehend and communicate.</a:t>
            </a:r>
          </a:p>
        </p:txBody>
      </p:sp>
      <p:sp>
        <p:nvSpPr>
          <p:cNvPr id="12295" name="Rectangle 18"/>
          <p:cNvSpPr>
            <a:spLocks/>
          </p:cNvSpPr>
          <p:nvPr/>
        </p:nvSpPr>
        <p:spPr bwMode="auto">
          <a:xfrm>
            <a:off x="763588" y="5286375"/>
            <a:ext cx="3808412" cy="771525"/>
          </a:xfrm>
          <a:prstGeom prst="rect">
            <a:avLst/>
          </a:prstGeom>
          <a:solidFill>
            <a:srgbClr val="AFDEF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Saraswati rejected material things in favour of pure wisdom.</a:t>
            </a:r>
          </a:p>
        </p:txBody>
      </p:sp>
      <p:pic>
        <p:nvPicPr>
          <p:cNvPr id="10" name="Picture 1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3988" y="2278063"/>
            <a:ext cx="2601912" cy="3595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Hindu Deities - Vishnu</a:t>
            </a:r>
          </a:p>
        </p:txBody>
      </p:sp>
      <p:sp>
        <p:nvSpPr>
          <p:cNvPr id="13315" name="Rectangle 2"/>
          <p:cNvSpPr>
            <a:spLocks/>
          </p:cNvSpPr>
          <p:nvPr/>
        </p:nvSpPr>
        <p:spPr bwMode="auto">
          <a:xfrm>
            <a:off x="755650" y="1473200"/>
            <a:ext cx="7632700" cy="495300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Vishnu is the god responsible for preserving and protecting the universe.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2089150"/>
            <a:ext cx="2986088" cy="3968750"/>
          </a:xfrm>
          <a:prstGeom prst="rect">
            <a:avLst/>
          </a:prstGeom>
          <a:solidFill>
            <a:srgbClr val="A6DF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3317" name="Rectangle 16"/>
          <p:cNvSpPr>
            <a:spLocks/>
          </p:cNvSpPr>
          <p:nvPr/>
        </p:nvSpPr>
        <p:spPr bwMode="auto">
          <a:xfrm>
            <a:off x="3851275" y="2089150"/>
            <a:ext cx="4537075" cy="1049338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His role is to return to Earth during troubled times to restore the balance between good and evil.</a:t>
            </a:r>
          </a:p>
        </p:txBody>
      </p:sp>
      <p:sp>
        <p:nvSpPr>
          <p:cNvPr id="13318" name="Rectangle 17"/>
          <p:cNvSpPr>
            <a:spLocks/>
          </p:cNvSpPr>
          <p:nvPr/>
        </p:nvSpPr>
        <p:spPr bwMode="auto">
          <a:xfrm>
            <a:off x="3851275" y="3338513"/>
            <a:ext cx="4537075" cy="773112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His incarnations (human forms of Vishnu) include </a:t>
            </a:r>
            <a:r>
              <a:rPr lang="en-GB" altLang="en-US" b="1">
                <a:solidFill>
                  <a:schemeClr val="tx1"/>
                </a:solidFill>
              </a:rPr>
              <a:t>Rama</a:t>
            </a:r>
            <a:r>
              <a:rPr lang="en-GB" altLang="en-US">
                <a:solidFill>
                  <a:schemeClr val="tx1"/>
                </a:solidFill>
              </a:rPr>
              <a:t> and </a:t>
            </a:r>
            <a:r>
              <a:rPr lang="en-GB" altLang="en-US" b="1">
                <a:solidFill>
                  <a:schemeClr val="tx1"/>
                </a:solidFill>
              </a:rPr>
              <a:t>Krishna</a:t>
            </a:r>
            <a:r>
              <a:rPr lang="en-GB" altLang="en-US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13319" name="Rectangle 18"/>
          <p:cNvSpPr>
            <a:spLocks/>
          </p:cNvSpPr>
          <p:nvPr/>
        </p:nvSpPr>
        <p:spPr bwMode="auto">
          <a:xfrm>
            <a:off x="3851275" y="4313238"/>
            <a:ext cx="4537075" cy="1047750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His last incarnation is said to be Siddartha Gautama – otherwise known as ‘Buddha’ (the founder of Buddhism).</a:t>
            </a:r>
          </a:p>
        </p:txBody>
      </p:sp>
      <p:sp>
        <p:nvSpPr>
          <p:cNvPr id="13320" name="Rectangle 19"/>
          <p:cNvSpPr>
            <a:spLocks/>
          </p:cNvSpPr>
          <p:nvPr/>
        </p:nvSpPr>
        <p:spPr bwMode="auto">
          <a:xfrm>
            <a:off x="3851275" y="5562600"/>
            <a:ext cx="4537075" cy="495300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His wife is Lakshmi.</a:t>
            </a:r>
          </a:p>
        </p:txBody>
      </p:sp>
      <p:pic>
        <p:nvPicPr>
          <p:cNvPr id="10" name="Picture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9713" y="2273300"/>
            <a:ext cx="1476375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Hindu Deities - Lakshmi</a:t>
            </a:r>
          </a:p>
        </p:txBody>
      </p:sp>
      <p:sp>
        <p:nvSpPr>
          <p:cNvPr id="14339" name="Rectangle 2"/>
          <p:cNvSpPr>
            <a:spLocks/>
          </p:cNvSpPr>
          <p:nvPr/>
        </p:nvSpPr>
        <p:spPr bwMode="auto">
          <a:xfrm>
            <a:off x="755650" y="1473200"/>
            <a:ext cx="7632700" cy="495300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Lakshmi is the goddess of wealth and purity.</a:t>
            </a:r>
          </a:p>
        </p:txBody>
      </p:sp>
      <p:sp>
        <p:nvSpPr>
          <p:cNvPr id="14340" name="Rectangle 16"/>
          <p:cNvSpPr>
            <a:spLocks/>
          </p:cNvSpPr>
          <p:nvPr/>
        </p:nvSpPr>
        <p:spPr bwMode="auto">
          <a:xfrm>
            <a:off x="763588" y="2089150"/>
            <a:ext cx="4529137" cy="771525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She is depicted with four arms and standing on a lotus flower.</a:t>
            </a:r>
          </a:p>
        </p:txBody>
      </p:sp>
      <p:sp>
        <p:nvSpPr>
          <p:cNvPr id="14341" name="Rectangle 17"/>
          <p:cNvSpPr>
            <a:spLocks/>
          </p:cNvSpPr>
          <p:nvPr/>
        </p:nvSpPr>
        <p:spPr bwMode="auto">
          <a:xfrm>
            <a:off x="763588" y="3409950"/>
            <a:ext cx="4529137" cy="1049338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Hindus believe that if she is worshipped sincerely and not in greed, she will bless them with fortune and success.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5402263" y="2089150"/>
            <a:ext cx="2986087" cy="3968750"/>
          </a:xfrm>
          <a:prstGeom prst="rect">
            <a:avLst/>
          </a:prstGeom>
          <a:solidFill>
            <a:srgbClr val="A6DF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4343" name="Rectangle 18"/>
          <p:cNvSpPr>
            <a:spLocks/>
          </p:cNvSpPr>
          <p:nvPr/>
        </p:nvSpPr>
        <p:spPr bwMode="auto">
          <a:xfrm>
            <a:off x="763588" y="5008563"/>
            <a:ext cx="4529137" cy="1049337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Like her husband, Lakshmi has also had incarnations on Earth as Sita, Radha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and Rukmini.</a:t>
            </a:r>
          </a:p>
        </p:txBody>
      </p:sp>
      <p:pic>
        <p:nvPicPr>
          <p:cNvPr id="9" name="Picture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5363" y="2309813"/>
            <a:ext cx="1641475" cy="352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/>
          </p:cNvSpPr>
          <p:nvPr/>
        </p:nvSpPr>
        <p:spPr bwMode="auto">
          <a:xfrm>
            <a:off x="755650" y="1473200"/>
            <a:ext cx="7632700" cy="771525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Shiva is the god of destruction. His role is to destroy the universe in order to re-create it.</a:t>
            </a:r>
          </a:p>
        </p:txBody>
      </p:sp>
      <p:sp>
        <p:nvSpPr>
          <p:cNvPr id="15363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Hindu Deities - Shiva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2332038"/>
            <a:ext cx="2306638" cy="3725862"/>
          </a:xfrm>
          <a:prstGeom prst="rect">
            <a:avLst/>
          </a:prstGeom>
          <a:solidFill>
            <a:srgbClr val="90C7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5365" name="Rectangle 16"/>
          <p:cNvSpPr>
            <a:spLocks/>
          </p:cNvSpPr>
          <p:nvPr/>
        </p:nvSpPr>
        <p:spPr bwMode="auto">
          <a:xfrm>
            <a:off x="3141663" y="2332038"/>
            <a:ext cx="5246687" cy="465137"/>
          </a:xfrm>
          <a:prstGeom prst="rect">
            <a:avLst/>
          </a:prstGeom>
          <a:solidFill>
            <a:srgbClr val="AFDEF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He is seen as the source of both good and evil.</a:t>
            </a:r>
          </a:p>
        </p:txBody>
      </p:sp>
      <p:sp>
        <p:nvSpPr>
          <p:cNvPr id="15366" name="Rectangle 17"/>
          <p:cNvSpPr>
            <a:spLocks/>
          </p:cNvSpPr>
          <p:nvPr/>
        </p:nvSpPr>
        <p:spPr bwMode="auto">
          <a:xfrm>
            <a:off x="3146425" y="2978150"/>
            <a:ext cx="5241925" cy="463550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His wife, Shakti, is said to enable him to gain balance.</a:t>
            </a:r>
          </a:p>
        </p:txBody>
      </p:sp>
      <p:sp>
        <p:nvSpPr>
          <p:cNvPr id="19" name="Rectangle 18"/>
          <p:cNvSpPr>
            <a:spLocks/>
          </p:cNvSpPr>
          <p:nvPr/>
        </p:nvSpPr>
        <p:spPr>
          <a:xfrm>
            <a:off x="3146425" y="3624263"/>
            <a:ext cx="5241925" cy="2433637"/>
          </a:xfrm>
          <a:prstGeom prst="rect">
            <a:avLst/>
          </a:prstGeom>
          <a:solidFill>
            <a:srgbClr val="AFDEF8"/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latin typeface="+mn-lt"/>
              </a:rPr>
              <a:t>He is often depicted with . . .</a:t>
            </a:r>
            <a:endParaRPr lang="en-GB" dirty="0">
              <a:latin typeface="+mn-lt"/>
            </a:endParaRP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latin typeface="+mn-lt"/>
              </a:rPr>
              <a:t>a third eye (representing wisdom and insight);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latin typeface="+mn-lt"/>
              </a:rPr>
              <a:t>a cobra necklace (representing destruction and recreation – snakes represent this in the way they shed their old skin for new skin);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1600" dirty="0" err="1">
                <a:latin typeface="+mn-lt"/>
              </a:rPr>
              <a:t>vibhuti</a:t>
            </a:r>
            <a:r>
              <a:rPr lang="en-GB" sz="1600" dirty="0">
                <a:latin typeface="+mn-lt"/>
              </a:rPr>
              <a:t> (three lines drawn across the face to represent his power);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latin typeface="+mn-lt"/>
              </a:rPr>
              <a:t>a trident (which represents the three functions of the Trimurti).</a:t>
            </a:r>
          </a:p>
        </p:txBody>
      </p:sp>
      <p:pic>
        <p:nvPicPr>
          <p:cNvPr id="11" name="Picture 5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0138" y="2454275"/>
            <a:ext cx="1784350" cy="3481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Hindu Deities - Shakti</a:t>
            </a:r>
          </a:p>
        </p:txBody>
      </p:sp>
      <p:sp>
        <p:nvSpPr>
          <p:cNvPr id="16387" name="Rectangle 2"/>
          <p:cNvSpPr>
            <a:spLocks/>
          </p:cNvSpPr>
          <p:nvPr/>
        </p:nvSpPr>
        <p:spPr bwMode="auto">
          <a:xfrm>
            <a:off x="763588" y="1473200"/>
            <a:ext cx="7632700" cy="771525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Shakti is the mother goddess - the source of all energy, power and creativity in the universe.</a:t>
            </a:r>
          </a:p>
        </p:txBody>
      </p:sp>
      <p:sp>
        <p:nvSpPr>
          <p:cNvPr id="16388" name="Rectangle 16"/>
          <p:cNvSpPr>
            <a:spLocks/>
          </p:cNvSpPr>
          <p:nvPr/>
        </p:nvSpPr>
        <p:spPr bwMode="auto">
          <a:xfrm>
            <a:off x="763588" y="2332038"/>
            <a:ext cx="4838700" cy="771525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She represents nature and therefore can be nurturing as well as dangerous.</a:t>
            </a:r>
          </a:p>
        </p:txBody>
      </p:sp>
      <p:sp>
        <p:nvSpPr>
          <p:cNvPr id="16389" name="Rectangle 17"/>
          <p:cNvSpPr>
            <a:spLocks/>
          </p:cNvSpPr>
          <p:nvPr/>
        </p:nvSpPr>
        <p:spPr bwMode="auto">
          <a:xfrm>
            <a:off x="763588" y="3181350"/>
            <a:ext cx="4838700" cy="495300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She can appear as:</a:t>
            </a:r>
          </a:p>
        </p:txBody>
      </p:sp>
      <p:sp>
        <p:nvSpPr>
          <p:cNvPr id="16390" name="Rectangle 18"/>
          <p:cNvSpPr>
            <a:spLocks/>
          </p:cNvSpPr>
          <p:nvPr/>
        </p:nvSpPr>
        <p:spPr bwMode="auto">
          <a:xfrm>
            <a:off x="763588" y="3762375"/>
            <a:ext cx="1535112" cy="2295525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GB" altLang="en-US" b="1">
              <a:solidFill>
                <a:schemeClr val="tx1"/>
              </a:solidFill>
            </a:endParaRP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Parvati</a:t>
            </a: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(kind)</a:t>
            </a: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719763" y="2332038"/>
            <a:ext cx="2668587" cy="3725862"/>
          </a:xfrm>
          <a:prstGeom prst="rect">
            <a:avLst/>
          </a:prstGeom>
          <a:solidFill>
            <a:srgbClr val="A6DF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6392" name="Rectangle 23"/>
          <p:cNvSpPr>
            <a:spLocks/>
          </p:cNvSpPr>
          <p:nvPr/>
        </p:nvSpPr>
        <p:spPr bwMode="auto">
          <a:xfrm>
            <a:off x="2416175" y="3762375"/>
            <a:ext cx="1535113" cy="2295525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GB" altLang="en-US" b="1">
              <a:solidFill>
                <a:schemeClr val="tx1"/>
              </a:solidFill>
            </a:endParaRP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Kali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(cruel and frightening)</a:t>
            </a:r>
            <a:br>
              <a:rPr lang="en-GB" altLang="en-US">
                <a:solidFill>
                  <a:schemeClr val="tx1"/>
                </a:solidFill>
              </a:rPr>
            </a:br>
            <a:endParaRPr lang="en-GB" altLang="en-US">
              <a:solidFill>
                <a:schemeClr val="tx1"/>
              </a:solidFill>
            </a:endParaRP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16393" name="Rectangle 24"/>
          <p:cNvSpPr>
            <a:spLocks/>
          </p:cNvSpPr>
          <p:nvPr/>
        </p:nvSpPr>
        <p:spPr bwMode="auto">
          <a:xfrm>
            <a:off x="4068763" y="3762375"/>
            <a:ext cx="1533525" cy="2295525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GB" altLang="en-US" b="1">
              <a:solidFill>
                <a:schemeClr val="tx1"/>
              </a:solidFill>
            </a:endParaRP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Durga</a:t>
            </a: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(protector)</a:t>
            </a: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</p:txBody>
      </p:sp>
      <p:pic>
        <p:nvPicPr>
          <p:cNvPr id="26" name="Picture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8513" y="2619375"/>
            <a:ext cx="2362200" cy="316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/>
          </p:cNvSpPr>
          <p:nvPr/>
        </p:nvSpPr>
        <p:spPr bwMode="auto">
          <a:xfrm>
            <a:off x="755650" y="1473200"/>
            <a:ext cx="7632700" cy="771525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Son of </a:t>
            </a:r>
            <a:r>
              <a:rPr lang="en-GB" altLang="en-US" b="1">
                <a:solidFill>
                  <a:schemeClr val="tx1"/>
                </a:solidFill>
              </a:rPr>
              <a:t>Parvati</a:t>
            </a:r>
            <a:r>
              <a:rPr lang="en-GB" altLang="en-US">
                <a:solidFill>
                  <a:schemeClr val="tx1"/>
                </a:solidFill>
              </a:rPr>
              <a:t> and </a:t>
            </a:r>
            <a:r>
              <a:rPr lang="en-GB" altLang="en-US" b="1">
                <a:solidFill>
                  <a:schemeClr val="tx1"/>
                </a:solidFill>
              </a:rPr>
              <a:t>Shiva</a:t>
            </a:r>
            <a:r>
              <a:rPr lang="en-GB" altLang="en-US">
                <a:solidFill>
                  <a:schemeClr val="tx1"/>
                </a:solidFill>
              </a:rPr>
              <a:t> – he has an elephant’s head and a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human body.</a:t>
            </a:r>
          </a:p>
        </p:txBody>
      </p:sp>
      <p:sp>
        <p:nvSpPr>
          <p:cNvPr id="17411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Hindu Deities - Ganesha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2332038"/>
            <a:ext cx="2692400" cy="3725862"/>
          </a:xfrm>
          <a:prstGeom prst="rect">
            <a:avLst/>
          </a:prstGeom>
          <a:solidFill>
            <a:srgbClr val="A6DF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7413" name="Rectangle 16"/>
          <p:cNvSpPr>
            <a:spLocks/>
          </p:cNvSpPr>
          <p:nvPr/>
        </p:nvSpPr>
        <p:spPr bwMode="auto">
          <a:xfrm>
            <a:off x="3548063" y="2330450"/>
            <a:ext cx="4843462" cy="1049338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His tusks – one broken and the other unbroken – represent imperfection and perfection in the world.</a:t>
            </a:r>
          </a:p>
        </p:txBody>
      </p:sp>
      <p:sp>
        <p:nvSpPr>
          <p:cNvPr id="17414" name="Rectangle 17"/>
          <p:cNvSpPr>
            <a:spLocks/>
          </p:cNvSpPr>
          <p:nvPr/>
        </p:nvSpPr>
        <p:spPr bwMode="auto">
          <a:xfrm>
            <a:off x="3548063" y="3806825"/>
            <a:ext cx="4840287" cy="773113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Ganesha is worshipped by Hindus, who believe he bestows good fortune and wisdom. </a:t>
            </a:r>
          </a:p>
        </p:txBody>
      </p:sp>
      <p:sp>
        <p:nvSpPr>
          <p:cNvPr id="17415" name="Rectangle 18"/>
          <p:cNvSpPr>
            <a:spLocks/>
          </p:cNvSpPr>
          <p:nvPr/>
        </p:nvSpPr>
        <p:spPr bwMode="auto">
          <a:xfrm>
            <a:off x="3548063" y="5008563"/>
            <a:ext cx="4840287" cy="1049337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He is often prayed to when his followers are starting something new in their lives, e.g. getting married, starting a new job.</a:t>
            </a:r>
          </a:p>
        </p:txBody>
      </p:sp>
      <p:pic>
        <p:nvPicPr>
          <p:cNvPr id="9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163" y="2478088"/>
            <a:ext cx="2109787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Hindu Deities - Indra</a:t>
            </a:r>
          </a:p>
        </p:txBody>
      </p:sp>
      <p:sp>
        <p:nvSpPr>
          <p:cNvPr id="18435" name="Rectangle 2"/>
          <p:cNvSpPr>
            <a:spLocks/>
          </p:cNvSpPr>
          <p:nvPr/>
        </p:nvSpPr>
        <p:spPr bwMode="auto">
          <a:xfrm>
            <a:off x="763588" y="1473200"/>
            <a:ext cx="7632700" cy="463550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Indra is the king of heaven and lord of the gods who maintain the heavens.</a:t>
            </a:r>
          </a:p>
        </p:txBody>
      </p:sp>
      <p:sp>
        <p:nvSpPr>
          <p:cNvPr id="18436" name="Rectangle 16"/>
          <p:cNvSpPr>
            <a:spLocks/>
          </p:cNvSpPr>
          <p:nvPr/>
        </p:nvSpPr>
        <p:spPr bwMode="auto">
          <a:xfrm>
            <a:off x="755650" y="2046288"/>
            <a:ext cx="3808413" cy="773112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He wields a thunderbolt, creates thunderstorms and provides rain.</a:t>
            </a:r>
          </a:p>
        </p:txBody>
      </p:sp>
      <p:sp>
        <p:nvSpPr>
          <p:cNvPr id="18437" name="Rectangle 17"/>
          <p:cNvSpPr>
            <a:spLocks/>
          </p:cNvSpPr>
          <p:nvPr/>
        </p:nvSpPr>
        <p:spPr bwMode="auto">
          <a:xfrm>
            <a:off x="763588" y="3524250"/>
            <a:ext cx="3808412" cy="1049338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He wages war against the opponents of the gods and thus is considered the god of war.</a:t>
            </a:r>
          </a:p>
        </p:txBody>
      </p:sp>
      <p:sp>
        <p:nvSpPr>
          <p:cNvPr id="10" name="Rectangle 9"/>
          <p:cNvSpPr/>
          <p:nvPr/>
        </p:nvSpPr>
        <p:spPr>
          <a:xfrm>
            <a:off x="4714875" y="2046288"/>
            <a:ext cx="3673475" cy="4011612"/>
          </a:xfrm>
          <a:prstGeom prst="rect">
            <a:avLst/>
          </a:prstGeom>
          <a:solidFill>
            <a:srgbClr val="90C7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8439" name="Rectangle 10"/>
          <p:cNvSpPr>
            <a:spLocks/>
          </p:cNvSpPr>
          <p:nvPr/>
        </p:nvSpPr>
        <p:spPr bwMode="auto">
          <a:xfrm>
            <a:off x="763588" y="5286375"/>
            <a:ext cx="3808412" cy="771525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rainbow is referred to as Indra’s bow.</a:t>
            </a:r>
          </a:p>
        </p:txBody>
      </p:sp>
      <p:pic>
        <p:nvPicPr>
          <p:cNvPr id="12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8425" y="2192338"/>
            <a:ext cx="2744788" cy="3714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/>
          </p:cNvSpPr>
          <p:nvPr/>
        </p:nvSpPr>
        <p:spPr bwMode="auto">
          <a:xfrm>
            <a:off x="755650" y="1473200"/>
            <a:ext cx="7632700" cy="495300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Agni is the god of fire.</a:t>
            </a:r>
          </a:p>
        </p:txBody>
      </p:sp>
      <p:sp>
        <p:nvSpPr>
          <p:cNvPr id="19459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Hindu Deities - Agni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2105025"/>
            <a:ext cx="3338513" cy="3952875"/>
          </a:xfrm>
          <a:prstGeom prst="rect">
            <a:avLst/>
          </a:prstGeom>
          <a:solidFill>
            <a:srgbClr val="A6DF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9461" name="Rectangle 16"/>
          <p:cNvSpPr>
            <a:spLocks/>
          </p:cNvSpPr>
          <p:nvPr/>
        </p:nvSpPr>
        <p:spPr bwMode="auto">
          <a:xfrm>
            <a:off x="4203700" y="2101850"/>
            <a:ext cx="4187825" cy="771525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Fire holds a special place in many Hindu ceremonies, including weddings. </a:t>
            </a:r>
          </a:p>
        </p:txBody>
      </p:sp>
      <p:sp>
        <p:nvSpPr>
          <p:cNvPr id="19462" name="Rectangle 17"/>
          <p:cNvSpPr>
            <a:spLocks/>
          </p:cNvSpPr>
          <p:nvPr/>
        </p:nvSpPr>
        <p:spPr bwMode="auto">
          <a:xfrm>
            <a:off x="4203700" y="3554413"/>
            <a:ext cx="4184650" cy="1049337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sacrifices and offerings made to him go to the other gods, as he is a messenger from and to them.</a:t>
            </a:r>
          </a:p>
        </p:txBody>
      </p:sp>
      <p:sp>
        <p:nvSpPr>
          <p:cNvPr id="19463" name="Rectangle 18"/>
          <p:cNvSpPr>
            <a:spLocks/>
          </p:cNvSpPr>
          <p:nvPr/>
        </p:nvSpPr>
        <p:spPr bwMode="auto">
          <a:xfrm>
            <a:off x="4203700" y="5286375"/>
            <a:ext cx="4184650" cy="771525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He lives on Earth among humans, rather than with the gods.</a:t>
            </a:r>
          </a:p>
        </p:txBody>
      </p:sp>
      <p:pic>
        <p:nvPicPr>
          <p:cNvPr id="10" name="Picture 3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0300" y="2214563"/>
            <a:ext cx="2387600" cy="372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Hindu Deities - Surya</a:t>
            </a:r>
          </a:p>
        </p:txBody>
      </p:sp>
      <p:sp>
        <p:nvSpPr>
          <p:cNvPr id="20483" name="Rectangle 2"/>
          <p:cNvSpPr>
            <a:spLocks/>
          </p:cNvSpPr>
          <p:nvPr/>
        </p:nvSpPr>
        <p:spPr bwMode="auto">
          <a:xfrm>
            <a:off x="763588" y="1473200"/>
            <a:ext cx="7632700" cy="495300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Surya is the Sun god.</a:t>
            </a:r>
          </a:p>
        </p:txBody>
      </p:sp>
      <p:sp>
        <p:nvSpPr>
          <p:cNvPr id="20484" name="Rectangle 16"/>
          <p:cNvSpPr>
            <a:spLocks/>
          </p:cNvSpPr>
          <p:nvPr/>
        </p:nvSpPr>
        <p:spPr bwMode="auto">
          <a:xfrm>
            <a:off x="763588" y="2046288"/>
            <a:ext cx="4094162" cy="773112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He is depicted as a warrior on a chariot pulled by seven white horses.</a:t>
            </a:r>
          </a:p>
        </p:txBody>
      </p:sp>
      <p:sp>
        <p:nvSpPr>
          <p:cNvPr id="20485" name="Rectangle 17"/>
          <p:cNvSpPr>
            <a:spLocks/>
          </p:cNvSpPr>
          <p:nvPr/>
        </p:nvSpPr>
        <p:spPr bwMode="auto">
          <a:xfrm>
            <a:off x="763588" y="3389313"/>
            <a:ext cx="4094162" cy="1049337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He is thought to be capable of healing the sick and dispelling darkness by illuminating the world.</a:t>
            </a:r>
          </a:p>
        </p:txBody>
      </p:sp>
      <p:sp>
        <p:nvSpPr>
          <p:cNvPr id="10" name="Rectangle 9"/>
          <p:cNvSpPr/>
          <p:nvPr/>
        </p:nvSpPr>
        <p:spPr>
          <a:xfrm>
            <a:off x="4975225" y="2046288"/>
            <a:ext cx="3413125" cy="4011612"/>
          </a:xfrm>
          <a:prstGeom prst="rect">
            <a:avLst/>
          </a:prstGeom>
          <a:solidFill>
            <a:srgbClr val="90C7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20487" name="Rectangle 10"/>
          <p:cNvSpPr>
            <a:spLocks/>
          </p:cNvSpPr>
          <p:nvPr/>
        </p:nvSpPr>
        <p:spPr bwMode="auto">
          <a:xfrm>
            <a:off x="763588" y="5008563"/>
            <a:ext cx="4094162" cy="1049337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Hindus believe that placing the sign of the Sun over main doors will bring them good luck. </a:t>
            </a:r>
          </a:p>
        </p:txBody>
      </p:sp>
      <p:pic>
        <p:nvPicPr>
          <p:cNvPr id="9" name="Picture 3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9388" y="2420938"/>
            <a:ext cx="2852737" cy="3262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/>
          </p:cNvSpPr>
          <p:nvPr/>
        </p:nvSpPr>
        <p:spPr bwMode="auto">
          <a:xfrm>
            <a:off x="755650" y="1473200"/>
            <a:ext cx="7632700" cy="495300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Vayu is the god of air/wind.</a:t>
            </a:r>
          </a:p>
        </p:txBody>
      </p:sp>
      <p:sp>
        <p:nvSpPr>
          <p:cNvPr id="21507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Hindu Deities - Vaya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2105025"/>
            <a:ext cx="3338513" cy="3952875"/>
          </a:xfrm>
          <a:prstGeom prst="rect">
            <a:avLst/>
          </a:prstGeom>
          <a:solidFill>
            <a:srgbClr val="A6DF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21509" name="Rectangle 16"/>
          <p:cNvSpPr>
            <a:spLocks/>
          </p:cNvSpPr>
          <p:nvPr/>
        </p:nvSpPr>
        <p:spPr bwMode="auto">
          <a:xfrm>
            <a:off x="4203700" y="2101850"/>
            <a:ext cx="4187825" cy="771525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He is also considered the god of life, as air is vital to being alive.</a:t>
            </a:r>
          </a:p>
        </p:txBody>
      </p:sp>
      <p:sp>
        <p:nvSpPr>
          <p:cNvPr id="21510" name="Rectangle 17"/>
          <p:cNvSpPr>
            <a:spLocks/>
          </p:cNvSpPr>
          <p:nvPr/>
        </p:nvSpPr>
        <p:spPr bwMode="auto">
          <a:xfrm>
            <a:off x="4203700" y="3070225"/>
            <a:ext cx="4184650" cy="773113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Vayu is also known by the names of             </a:t>
            </a:r>
            <a:r>
              <a:rPr lang="en-GB" altLang="en-US" b="1">
                <a:solidFill>
                  <a:schemeClr val="tx1"/>
                </a:solidFill>
              </a:rPr>
              <a:t>Pavana</a:t>
            </a:r>
            <a:r>
              <a:rPr lang="en-GB" altLang="en-US">
                <a:solidFill>
                  <a:schemeClr val="tx1"/>
                </a:solidFill>
              </a:rPr>
              <a:t>, </a:t>
            </a:r>
            <a:r>
              <a:rPr lang="en-GB" altLang="en-US" b="1">
                <a:solidFill>
                  <a:schemeClr val="tx1"/>
                </a:solidFill>
              </a:rPr>
              <a:t>Vata and</a:t>
            </a:r>
            <a:r>
              <a:rPr lang="en-GB" altLang="en-US">
                <a:solidFill>
                  <a:schemeClr val="tx1"/>
                </a:solidFill>
              </a:rPr>
              <a:t> </a:t>
            </a:r>
            <a:r>
              <a:rPr lang="en-GB" altLang="en-US" b="1">
                <a:solidFill>
                  <a:schemeClr val="tx1"/>
                </a:solidFill>
              </a:rPr>
              <a:t>Prana</a:t>
            </a:r>
            <a:r>
              <a:rPr lang="en-GB" altLang="en-US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21511" name="Rectangle 18"/>
          <p:cNvSpPr>
            <a:spLocks/>
          </p:cNvSpPr>
          <p:nvPr/>
        </p:nvSpPr>
        <p:spPr bwMode="auto">
          <a:xfrm>
            <a:off x="4203700" y="4040188"/>
            <a:ext cx="4184650" cy="1049337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He is the father of Hanuman, who is known as Pavanaputra (son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of Pavana).</a:t>
            </a:r>
          </a:p>
        </p:txBody>
      </p:sp>
      <p:sp>
        <p:nvSpPr>
          <p:cNvPr id="21512" name="Rectangle 8"/>
          <p:cNvSpPr>
            <a:spLocks/>
          </p:cNvSpPr>
          <p:nvPr/>
        </p:nvSpPr>
        <p:spPr bwMode="auto">
          <a:xfrm>
            <a:off x="4203700" y="5286375"/>
            <a:ext cx="4184650" cy="771525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Like other gods, he is considered a fighter, destroyer, powerful and heroic. </a:t>
            </a:r>
          </a:p>
        </p:txBody>
      </p:sp>
      <p:pic>
        <p:nvPicPr>
          <p:cNvPr id="11" name="Picture 3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7300" y="2260600"/>
            <a:ext cx="2333625" cy="3641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Hindu Deities - Hanuman</a:t>
            </a:r>
          </a:p>
        </p:txBody>
      </p:sp>
      <p:sp>
        <p:nvSpPr>
          <p:cNvPr id="22531" name="Rectangle 2"/>
          <p:cNvSpPr>
            <a:spLocks/>
          </p:cNvSpPr>
          <p:nvPr/>
        </p:nvSpPr>
        <p:spPr bwMode="auto">
          <a:xfrm>
            <a:off x="763588" y="1473200"/>
            <a:ext cx="7632700" cy="495300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Hanuman is the Hindu monkey god.</a:t>
            </a:r>
          </a:p>
        </p:txBody>
      </p:sp>
      <p:sp>
        <p:nvSpPr>
          <p:cNvPr id="22532" name="Rectangle 16"/>
          <p:cNvSpPr>
            <a:spLocks/>
          </p:cNvSpPr>
          <p:nvPr/>
        </p:nvSpPr>
        <p:spPr bwMode="auto">
          <a:xfrm>
            <a:off x="763588" y="2043113"/>
            <a:ext cx="4025900" cy="1049337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They believe that as a child, Hanuman was mischievous and liked to play tricks!</a:t>
            </a:r>
          </a:p>
        </p:txBody>
      </p:sp>
      <p:sp>
        <p:nvSpPr>
          <p:cNvPr id="22533" name="Rectangle 17"/>
          <p:cNvSpPr>
            <a:spLocks/>
          </p:cNvSpPr>
          <p:nvPr/>
        </p:nvSpPr>
        <p:spPr bwMode="auto">
          <a:xfrm>
            <a:off x="763588" y="3525838"/>
            <a:ext cx="4025900" cy="1049337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However, it is his role in the story of the festival of Diwali for which he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is known.</a:t>
            </a:r>
          </a:p>
        </p:txBody>
      </p:sp>
      <p:sp>
        <p:nvSpPr>
          <p:cNvPr id="10" name="Rectangle 9"/>
          <p:cNvSpPr/>
          <p:nvPr/>
        </p:nvSpPr>
        <p:spPr>
          <a:xfrm>
            <a:off x="4891088" y="2046288"/>
            <a:ext cx="3497262" cy="4011612"/>
          </a:xfrm>
          <a:prstGeom prst="rect">
            <a:avLst/>
          </a:prstGeom>
          <a:solidFill>
            <a:srgbClr val="90C7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22535" name="Rectangle 10"/>
          <p:cNvSpPr>
            <a:spLocks/>
          </p:cNvSpPr>
          <p:nvPr/>
        </p:nvSpPr>
        <p:spPr bwMode="auto">
          <a:xfrm>
            <a:off x="763588" y="5008563"/>
            <a:ext cx="4025900" cy="1049337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He commanded an army to aid Rama’s fight against the demon Ravana in order to rescue Sita.</a:t>
            </a:r>
          </a:p>
        </p:txBody>
      </p:sp>
      <p:pic>
        <p:nvPicPr>
          <p:cNvPr id="1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3988" y="2184400"/>
            <a:ext cx="2809875" cy="3732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Main Beliefs</a:t>
            </a:r>
          </a:p>
        </p:txBody>
      </p:sp>
      <p:sp>
        <p:nvSpPr>
          <p:cNvPr id="23555" name="Rectangle 2"/>
          <p:cNvSpPr>
            <a:spLocks/>
          </p:cNvSpPr>
          <p:nvPr/>
        </p:nvSpPr>
        <p:spPr bwMode="auto">
          <a:xfrm>
            <a:off x="763588" y="1471613"/>
            <a:ext cx="7632700" cy="773112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Hinduism is a religion that has fused many different traditions and practices. There is no one way to be a Hindu.</a:t>
            </a:r>
          </a:p>
        </p:txBody>
      </p:sp>
      <p:sp>
        <p:nvSpPr>
          <p:cNvPr id="23556" name="Rectangle 16"/>
          <p:cNvSpPr>
            <a:spLocks/>
          </p:cNvSpPr>
          <p:nvPr/>
        </p:nvSpPr>
        <p:spPr bwMode="auto">
          <a:xfrm>
            <a:off x="763588" y="2360613"/>
            <a:ext cx="7632700" cy="495300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However, there are some core beliefs that all Hindus share.</a:t>
            </a:r>
          </a:p>
        </p:txBody>
      </p:sp>
      <p:sp>
        <p:nvSpPr>
          <p:cNvPr id="10" name="Rectangle 9"/>
          <p:cNvSpPr/>
          <p:nvPr/>
        </p:nvSpPr>
        <p:spPr>
          <a:xfrm>
            <a:off x="763588" y="2971800"/>
            <a:ext cx="7624762" cy="3086100"/>
          </a:xfrm>
          <a:prstGeom prst="rect">
            <a:avLst/>
          </a:prstGeom>
          <a:solidFill>
            <a:srgbClr val="A6DF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pic>
        <p:nvPicPr>
          <p:cNvPr id="9" name="Picture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839"/>
          <a:stretch>
            <a:fillRect/>
          </a:stretch>
        </p:blipFill>
        <p:spPr bwMode="auto">
          <a:xfrm>
            <a:off x="909638" y="3065463"/>
            <a:ext cx="1970087" cy="2989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892"/>
          <a:stretch>
            <a:fillRect/>
          </a:stretch>
        </p:blipFill>
        <p:spPr bwMode="auto">
          <a:xfrm>
            <a:off x="2046288" y="3603625"/>
            <a:ext cx="2832100" cy="2443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4" name="Group 13"/>
          <p:cNvGrpSpPr>
            <a:grpSpLocks/>
          </p:cNvGrpSpPr>
          <p:nvPr/>
        </p:nvGrpSpPr>
        <p:grpSpPr bwMode="auto">
          <a:xfrm>
            <a:off x="4565650" y="3244850"/>
            <a:ext cx="1260475" cy="1277938"/>
            <a:chOff x="4405841" y="3262258"/>
            <a:chExt cx="1261534" cy="1278467"/>
          </a:xfrm>
        </p:grpSpPr>
        <p:sp>
          <p:nvSpPr>
            <p:cNvPr id="15" name="Oval 14"/>
            <p:cNvSpPr/>
            <p:nvPr/>
          </p:nvSpPr>
          <p:spPr>
            <a:xfrm>
              <a:off x="4405841" y="3262258"/>
              <a:ext cx="1261534" cy="127846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6" name="TextBox 16"/>
            <p:cNvSpPr txBox="1">
              <a:spLocks noChangeArrowheads="1"/>
            </p:cNvSpPr>
            <p:nvPr/>
          </p:nvSpPr>
          <p:spPr bwMode="auto">
            <a:xfrm>
              <a:off x="4513882" y="3578302"/>
              <a:ext cx="1045453" cy="6463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fontAlgn="auto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en-GB" altLang="en-US" dirty="0">
                  <a:solidFill>
                    <a:schemeClr val="tx1"/>
                  </a:solidFill>
                  <a:latin typeface="+mn-lt"/>
                  <a:ea typeface="+mn-ea"/>
                  <a:cs typeface="+mn-cs"/>
                </a:rPr>
                <a:t>Truth is eternal</a:t>
              </a:r>
            </a:p>
          </p:txBody>
        </p:sp>
      </p:grpSp>
      <p:grpSp>
        <p:nvGrpSpPr>
          <p:cNvPr id="19" name="Group 18"/>
          <p:cNvGrpSpPr>
            <a:grpSpLocks/>
          </p:cNvGrpSpPr>
          <p:nvPr/>
        </p:nvGrpSpPr>
        <p:grpSpPr bwMode="auto">
          <a:xfrm>
            <a:off x="6175375" y="3244850"/>
            <a:ext cx="1262063" cy="1277938"/>
            <a:chOff x="6114769" y="3156347"/>
            <a:chExt cx="1261534" cy="1278467"/>
          </a:xfrm>
        </p:grpSpPr>
        <p:sp>
          <p:nvSpPr>
            <p:cNvPr id="20" name="Oval 19"/>
            <p:cNvSpPr/>
            <p:nvPr/>
          </p:nvSpPr>
          <p:spPr>
            <a:xfrm>
              <a:off x="6114769" y="3156347"/>
              <a:ext cx="1261534" cy="127846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1" name="TextBox 41"/>
            <p:cNvSpPr txBox="1">
              <a:spLocks noChangeArrowheads="1"/>
            </p:cNvSpPr>
            <p:nvPr/>
          </p:nvSpPr>
          <p:spPr bwMode="auto">
            <a:xfrm>
              <a:off x="6222674" y="3610560"/>
              <a:ext cx="1045724" cy="3700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fontAlgn="auto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en-GB" altLang="en-US" dirty="0">
                  <a:solidFill>
                    <a:schemeClr val="tx1"/>
                  </a:solidFill>
                  <a:latin typeface="+mn-lt"/>
                  <a:ea typeface="+mn-ea"/>
                  <a:cs typeface="+mn-cs"/>
                </a:rPr>
                <a:t>Dharma</a:t>
              </a:r>
            </a:p>
          </p:txBody>
        </p:sp>
      </p:grpSp>
      <p:grpSp>
        <p:nvGrpSpPr>
          <p:cNvPr id="22" name="Group 21"/>
          <p:cNvGrpSpPr>
            <a:grpSpLocks/>
          </p:cNvGrpSpPr>
          <p:nvPr/>
        </p:nvGrpSpPr>
        <p:grpSpPr bwMode="auto">
          <a:xfrm>
            <a:off x="5195888" y="4613275"/>
            <a:ext cx="1439862" cy="1277938"/>
            <a:chOff x="5243292" y="4550728"/>
            <a:chExt cx="1440551" cy="1278467"/>
          </a:xfrm>
        </p:grpSpPr>
        <p:sp>
          <p:nvSpPr>
            <p:cNvPr id="23" name="Oval 22"/>
            <p:cNvSpPr/>
            <p:nvPr/>
          </p:nvSpPr>
          <p:spPr>
            <a:xfrm>
              <a:off x="5332235" y="4550728"/>
              <a:ext cx="1262666" cy="127846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4" name="TextBox 42"/>
            <p:cNvSpPr txBox="1">
              <a:spLocks noChangeArrowheads="1"/>
            </p:cNvSpPr>
            <p:nvPr/>
          </p:nvSpPr>
          <p:spPr bwMode="auto">
            <a:xfrm>
              <a:off x="5243292" y="5020823"/>
              <a:ext cx="1440551" cy="3223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fontAlgn="auto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en-GB" altLang="en-US" sz="15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rPr>
                <a:t>Reincarnation</a:t>
              </a:r>
            </a:p>
          </p:txBody>
        </p:sp>
      </p:grpSp>
      <p:grpSp>
        <p:nvGrpSpPr>
          <p:cNvPr id="25" name="Group 24"/>
          <p:cNvGrpSpPr>
            <a:grpSpLocks/>
          </p:cNvGrpSpPr>
          <p:nvPr/>
        </p:nvGrpSpPr>
        <p:grpSpPr bwMode="auto">
          <a:xfrm>
            <a:off x="6875463" y="4613275"/>
            <a:ext cx="1262062" cy="1277938"/>
            <a:chOff x="6982603" y="4636601"/>
            <a:chExt cx="1261534" cy="1278467"/>
          </a:xfrm>
        </p:grpSpPr>
        <p:sp>
          <p:nvSpPr>
            <p:cNvPr id="26" name="Oval 25"/>
            <p:cNvSpPr/>
            <p:nvPr/>
          </p:nvSpPr>
          <p:spPr>
            <a:xfrm>
              <a:off x="6982603" y="4636601"/>
              <a:ext cx="1261534" cy="127846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7" name="TextBox 44"/>
            <p:cNvSpPr txBox="1">
              <a:spLocks noChangeArrowheads="1"/>
            </p:cNvSpPr>
            <p:nvPr/>
          </p:nvSpPr>
          <p:spPr bwMode="auto">
            <a:xfrm>
              <a:off x="7106376" y="5090814"/>
              <a:ext cx="1045724" cy="3700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fontAlgn="auto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en-GB" altLang="en-US" dirty="0">
                  <a:solidFill>
                    <a:schemeClr val="tx1"/>
                  </a:solidFill>
                  <a:latin typeface="+mn-lt"/>
                  <a:ea typeface="+mn-ea"/>
                  <a:cs typeface="+mn-cs"/>
                </a:rPr>
                <a:t>Moksha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5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b="0"/>
              <a:t>Main Beliefs - Truth Is Eternal</a:t>
            </a:r>
            <a:endParaRPr lang="en-GB" altLang="en-US"/>
          </a:p>
        </p:txBody>
      </p:sp>
      <p:sp>
        <p:nvSpPr>
          <p:cNvPr id="3" name="Rectangle 2"/>
          <p:cNvSpPr>
            <a:spLocks/>
          </p:cNvSpPr>
          <p:nvPr/>
        </p:nvSpPr>
        <p:spPr bwMode="auto">
          <a:xfrm>
            <a:off x="763588" y="1471613"/>
            <a:ext cx="7632700" cy="773112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Hindus believe that they should pursue knowledge and                        understanding of the truth.</a:t>
            </a:r>
          </a:p>
        </p:txBody>
      </p:sp>
      <p:sp>
        <p:nvSpPr>
          <p:cNvPr id="17" name="Rectangle 16"/>
          <p:cNvSpPr>
            <a:spLocks/>
          </p:cNvSpPr>
          <p:nvPr/>
        </p:nvSpPr>
        <p:spPr bwMode="auto">
          <a:xfrm>
            <a:off x="763588" y="2360613"/>
            <a:ext cx="7632700" cy="495300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Truth is the only reality.</a:t>
            </a:r>
          </a:p>
        </p:txBody>
      </p:sp>
      <p:sp>
        <p:nvSpPr>
          <p:cNvPr id="28" name="Rectangle 27"/>
          <p:cNvSpPr>
            <a:spLocks/>
          </p:cNvSpPr>
          <p:nvPr/>
        </p:nvSpPr>
        <p:spPr bwMode="auto">
          <a:xfrm>
            <a:off x="763588" y="2971800"/>
            <a:ext cx="7632700" cy="493713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There is one truth, but the wise can express this in many ways. </a:t>
            </a:r>
          </a:p>
        </p:txBody>
      </p:sp>
      <p:pic>
        <p:nvPicPr>
          <p:cNvPr id="24582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97" t="69136" r="7687" b="2840"/>
          <a:stretch>
            <a:fillRect/>
          </a:stretch>
        </p:blipFill>
        <p:spPr bwMode="auto">
          <a:xfrm>
            <a:off x="763588" y="4027488"/>
            <a:ext cx="7637462" cy="2030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7" grpId="0" animBg="1"/>
      <p:bldP spid="2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Main Beliefs – Dharma</a:t>
            </a:r>
          </a:p>
        </p:txBody>
      </p:sp>
      <p:sp>
        <p:nvSpPr>
          <p:cNvPr id="3" name="Rectangle 2"/>
          <p:cNvSpPr>
            <a:spLocks/>
          </p:cNvSpPr>
          <p:nvPr/>
        </p:nvSpPr>
        <p:spPr bwMode="auto">
          <a:xfrm>
            <a:off x="763588" y="1471613"/>
            <a:ext cx="7632700" cy="495300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Hindus believe that there are right and wrong ways to behave.</a:t>
            </a:r>
          </a:p>
        </p:txBody>
      </p:sp>
      <p:sp>
        <p:nvSpPr>
          <p:cNvPr id="17" name="Rectangle 16"/>
          <p:cNvSpPr>
            <a:spLocks/>
          </p:cNvSpPr>
          <p:nvPr/>
        </p:nvSpPr>
        <p:spPr bwMode="auto">
          <a:xfrm>
            <a:off x="763588" y="2076450"/>
            <a:ext cx="7632700" cy="1047750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Dharma is a complex idea that includes the right behaviour, following the moral law (and not just what you feel like doing) and taking ones duties seriously.</a:t>
            </a:r>
          </a:p>
        </p:txBody>
      </p:sp>
      <p:sp>
        <p:nvSpPr>
          <p:cNvPr id="28" name="Rectangle 27"/>
          <p:cNvSpPr>
            <a:spLocks/>
          </p:cNvSpPr>
          <p:nvPr/>
        </p:nvSpPr>
        <p:spPr bwMode="auto">
          <a:xfrm>
            <a:off x="763588" y="3233738"/>
            <a:ext cx="7632700" cy="493712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Dharma is a central part of a Hindu’s daily life.</a:t>
            </a:r>
          </a:p>
        </p:txBody>
      </p:sp>
      <p:pic>
        <p:nvPicPr>
          <p:cNvPr id="25606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98" t="69136" r="7687" b="8530"/>
          <a:stretch>
            <a:fillRect/>
          </a:stretch>
        </p:blipFill>
        <p:spPr bwMode="auto">
          <a:xfrm>
            <a:off x="763588" y="4440238"/>
            <a:ext cx="7637462" cy="161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>
            <a:spLocks/>
          </p:cNvSpPr>
          <p:nvPr/>
        </p:nvSpPr>
        <p:spPr bwMode="auto">
          <a:xfrm>
            <a:off x="763588" y="3836988"/>
            <a:ext cx="7632700" cy="493712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According to this belief, it is necessary to do the right thing at all times.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7" grpId="0" animBg="1"/>
      <p:bldP spid="28" grpId="0" animBg="1"/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Main Beliefs – Reincarnation</a:t>
            </a:r>
          </a:p>
        </p:txBody>
      </p:sp>
      <p:sp>
        <p:nvSpPr>
          <p:cNvPr id="3" name="Rectangle 2"/>
          <p:cNvSpPr>
            <a:spLocks/>
          </p:cNvSpPr>
          <p:nvPr/>
        </p:nvSpPr>
        <p:spPr bwMode="auto">
          <a:xfrm>
            <a:off x="763588" y="1471613"/>
            <a:ext cx="7632700" cy="495300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Hindus believe that all living things have a soul (athma).</a:t>
            </a:r>
          </a:p>
        </p:txBody>
      </p:sp>
      <p:sp>
        <p:nvSpPr>
          <p:cNvPr id="17" name="Rectangle 16"/>
          <p:cNvSpPr>
            <a:spLocks/>
          </p:cNvSpPr>
          <p:nvPr/>
        </p:nvSpPr>
        <p:spPr bwMode="auto">
          <a:xfrm>
            <a:off x="763588" y="2076450"/>
            <a:ext cx="7632700" cy="493713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They believe that the soul cannot be destroyed.</a:t>
            </a:r>
          </a:p>
        </p:txBody>
      </p:sp>
      <p:sp>
        <p:nvSpPr>
          <p:cNvPr id="28" name="Rectangle 27"/>
          <p:cNvSpPr>
            <a:spLocks/>
          </p:cNvSpPr>
          <p:nvPr/>
        </p:nvSpPr>
        <p:spPr bwMode="auto">
          <a:xfrm>
            <a:off x="763588" y="2679700"/>
            <a:ext cx="7632700" cy="771525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Instead they believe in reincarnation, which means the soul exists in the body. When a living thing dies, it enters new living thing.</a:t>
            </a:r>
          </a:p>
        </p:txBody>
      </p:sp>
      <p:pic>
        <p:nvPicPr>
          <p:cNvPr id="26630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98" t="69136" r="7687" b="12354"/>
          <a:stretch>
            <a:fillRect/>
          </a:stretch>
        </p:blipFill>
        <p:spPr bwMode="auto">
          <a:xfrm>
            <a:off x="763588" y="4716463"/>
            <a:ext cx="7637462" cy="1341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>
            <a:spLocks/>
          </p:cNvSpPr>
          <p:nvPr/>
        </p:nvSpPr>
        <p:spPr bwMode="auto">
          <a:xfrm>
            <a:off x="763588" y="3559175"/>
            <a:ext cx="7632700" cy="1049338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Karma – good and bad actions committed during one’s life – affects which living thing the soul will be reborn into. For example, it is possible for a human soul to be reborn as a cat!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7" grpId="0" animBg="1"/>
      <p:bldP spid="28" grpId="0" animBg="1"/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Main Beliefs – Moksha</a:t>
            </a:r>
          </a:p>
        </p:txBody>
      </p:sp>
      <p:sp>
        <p:nvSpPr>
          <p:cNvPr id="3" name="Rectangle 2"/>
          <p:cNvSpPr>
            <a:spLocks/>
          </p:cNvSpPr>
          <p:nvPr/>
        </p:nvSpPr>
        <p:spPr bwMode="auto">
          <a:xfrm>
            <a:off x="763588" y="1471613"/>
            <a:ext cx="7632700" cy="495300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Hindus believe that the ultimate goal for all Hindus is Moksha.</a:t>
            </a:r>
          </a:p>
        </p:txBody>
      </p:sp>
      <p:sp>
        <p:nvSpPr>
          <p:cNvPr id="17" name="Rectangle 16"/>
          <p:cNvSpPr>
            <a:spLocks/>
          </p:cNvSpPr>
          <p:nvPr/>
        </p:nvSpPr>
        <p:spPr bwMode="auto">
          <a:xfrm>
            <a:off x="763588" y="2114550"/>
            <a:ext cx="7632700" cy="495300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Moksha means liberation of the soul from the cycle of death and rebirth.</a:t>
            </a:r>
          </a:p>
        </p:txBody>
      </p:sp>
      <p:sp>
        <p:nvSpPr>
          <p:cNvPr id="28" name="Rectangle 27"/>
          <p:cNvSpPr>
            <a:spLocks/>
          </p:cNvSpPr>
          <p:nvPr/>
        </p:nvSpPr>
        <p:spPr bwMode="auto">
          <a:xfrm>
            <a:off x="763588" y="2755900"/>
            <a:ext cx="7632700" cy="495300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It occurs when the soul reunites with the god Brahma.</a:t>
            </a:r>
          </a:p>
        </p:txBody>
      </p:sp>
      <p:pic>
        <p:nvPicPr>
          <p:cNvPr id="2765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98" t="69136" r="7687" b="12354"/>
          <a:stretch>
            <a:fillRect/>
          </a:stretch>
        </p:blipFill>
        <p:spPr bwMode="auto">
          <a:xfrm>
            <a:off x="763588" y="4716463"/>
            <a:ext cx="7637462" cy="1341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>
            <a:spLocks/>
          </p:cNvSpPr>
          <p:nvPr/>
        </p:nvSpPr>
        <p:spPr bwMode="auto">
          <a:xfrm>
            <a:off x="763588" y="3351213"/>
            <a:ext cx="7632700" cy="1327150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There are several ways this can happen by following the:</a:t>
            </a:r>
          </a:p>
          <a:p>
            <a:pPr lvl="1"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 sz="1800">
                <a:solidFill>
                  <a:schemeClr val="tx1"/>
                </a:solidFill>
              </a:rPr>
              <a:t>Path of Duty;</a:t>
            </a:r>
          </a:p>
          <a:p>
            <a:pPr lvl="1"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 sz="1800">
                <a:solidFill>
                  <a:schemeClr val="tx1"/>
                </a:solidFill>
              </a:rPr>
              <a:t>Path of Knowledge;</a:t>
            </a:r>
          </a:p>
          <a:p>
            <a:pPr lvl="1"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 sz="1800">
                <a:solidFill>
                  <a:schemeClr val="tx1"/>
                </a:solidFill>
              </a:rPr>
              <a:t>Path of Devotion to God.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5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5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7" grpId="0" animBg="1"/>
      <p:bldP spid="28" grpId="0" animBg="1"/>
      <p:bldP spid="7" grpId="0" uiExpand="1" build="p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Activity Sheets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953589" y="1776549"/>
            <a:ext cx="718457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Read the information sheets on the </a:t>
            </a:r>
            <a:r>
              <a:rPr lang="en-GB" sz="3200" b="1" dirty="0" smtClean="0">
                <a:solidFill>
                  <a:schemeClr val="accent5">
                    <a:lumMod val="75000"/>
                  </a:schemeClr>
                </a:solidFill>
              </a:rPr>
              <a:t>Hindu Deities</a:t>
            </a:r>
            <a:r>
              <a:rPr lang="en-US" sz="3200" dirty="0" smtClean="0"/>
              <a:t>.</a:t>
            </a:r>
          </a:p>
          <a:p>
            <a:endParaRPr lang="en-GB" sz="3200" dirty="0"/>
          </a:p>
          <a:p>
            <a:r>
              <a:rPr lang="en-GB" sz="3200" dirty="0" smtClean="0"/>
              <a:t>Answer the questions in full sentences.</a:t>
            </a:r>
          </a:p>
          <a:p>
            <a:pPr algn="ctr"/>
            <a:endParaRPr lang="en-GB" sz="2800" dirty="0"/>
          </a:p>
          <a:p>
            <a:pPr algn="ctr"/>
            <a:r>
              <a:rPr lang="en-GB" sz="3200" dirty="0" smtClean="0"/>
              <a:t>* </a:t>
            </a:r>
            <a:r>
              <a:rPr lang="en-GB" sz="3200" dirty="0" smtClean="0">
                <a:solidFill>
                  <a:srgbClr val="7030A0"/>
                </a:solidFill>
              </a:rPr>
              <a:t>Purple</a:t>
            </a:r>
            <a:r>
              <a:rPr lang="en-GB" sz="3200" dirty="0" smtClean="0"/>
              <a:t> Group</a:t>
            </a:r>
          </a:p>
          <a:p>
            <a:pPr algn="ctr"/>
            <a:r>
              <a:rPr lang="en-GB" sz="3200" dirty="0" smtClean="0"/>
              <a:t>** </a:t>
            </a:r>
            <a:r>
              <a:rPr lang="en-GB" sz="3200" dirty="0" smtClean="0">
                <a:solidFill>
                  <a:srgbClr val="FF0000"/>
                </a:solidFill>
              </a:rPr>
              <a:t>Red</a:t>
            </a:r>
            <a:r>
              <a:rPr lang="en-GB" sz="3200" dirty="0" smtClean="0"/>
              <a:t> and </a:t>
            </a:r>
            <a:r>
              <a:rPr lang="en-GB" sz="3200" dirty="0" smtClean="0">
                <a:solidFill>
                  <a:srgbClr val="FFFF00"/>
                </a:solidFill>
              </a:rPr>
              <a:t>Yellow</a:t>
            </a:r>
            <a:r>
              <a:rPr lang="en-GB" sz="3200" dirty="0" smtClean="0"/>
              <a:t> Groups</a:t>
            </a:r>
          </a:p>
          <a:p>
            <a:pPr algn="ctr"/>
            <a:r>
              <a:rPr lang="en-GB" sz="3200" dirty="0" smtClean="0"/>
              <a:t>*** </a:t>
            </a:r>
            <a:r>
              <a:rPr lang="en-GB" sz="3200" dirty="0" smtClean="0">
                <a:solidFill>
                  <a:srgbClr val="0070C0"/>
                </a:solidFill>
              </a:rPr>
              <a:t>Blue</a:t>
            </a:r>
            <a:r>
              <a:rPr lang="en-GB" sz="3200" dirty="0" smtClean="0"/>
              <a:t> and </a:t>
            </a:r>
            <a:r>
              <a:rPr lang="en-GB" sz="3200" dirty="0" smtClean="0">
                <a:solidFill>
                  <a:srgbClr val="00B050"/>
                </a:solidFill>
              </a:rPr>
              <a:t>Green</a:t>
            </a:r>
            <a:r>
              <a:rPr lang="en-GB" sz="3200" dirty="0" smtClean="0"/>
              <a:t> Groups</a:t>
            </a:r>
          </a:p>
        </p:txBody>
      </p:sp>
    </p:spTree>
    <p:extLst>
      <p:ext uri="{BB962C8B-B14F-4D97-AF65-F5344CB8AC3E}">
        <p14:creationId xmlns:p14="http://schemas.microsoft.com/office/powerpoint/2010/main" val="262337645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5C36B20FA2E3843881A6D7EFE4EB377" ma:contentTypeVersion="9" ma:contentTypeDescription="Create a new document." ma:contentTypeScope="" ma:versionID="a81e952bb448a47d4f979d7bd2554c87">
  <xsd:schema xmlns:xsd="http://www.w3.org/2001/XMLSchema" xmlns:xs="http://www.w3.org/2001/XMLSchema" xmlns:p="http://schemas.microsoft.com/office/2006/metadata/properties" xmlns:ns3="66164669-a466-4572-a440-a50010584701" targetNamespace="http://schemas.microsoft.com/office/2006/metadata/properties" ma:root="true" ma:fieldsID="3c18cddd2b74a4b2451c4a5d7ec95a71" ns3:_="">
    <xsd:import namespace="66164669-a466-4572-a440-a50010584701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6164669-a466-4572-a440-a5001058470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21E21EB-B6EB-4EB3-9FB5-0AA3B75B8A1B}">
  <ds:schemaRefs>
    <ds:schemaRef ds:uri="http://purl.org/dc/terms/"/>
    <ds:schemaRef ds:uri="66164669-a466-4572-a440-a50010584701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http://schemas.openxmlformats.org/package/2006/metadata/core-properties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35F99009-241E-45AF-89F6-DBB6C6075A6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8F4C1BF-97DA-4FA9-9192-BC2F56CD4CB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6164669-a466-4572-a440-a5001058470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145</TotalTime>
  <Words>1254</Words>
  <Application>Microsoft Office PowerPoint</Application>
  <PresentationFormat>On-screen Show (4:3)</PresentationFormat>
  <Paragraphs>130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8" baseType="lpstr">
      <vt:lpstr>Calibri</vt:lpstr>
      <vt:lpstr>Twinkl SemiBold</vt:lpstr>
      <vt:lpstr>Twinkl</vt:lpstr>
      <vt:lpstr>Arial</vt:lpstr>
      <vt:lpstr>Sassoon Infant Rg</vt:lpstr>
      <vt:lpstr>Office Theme</vt:lpstr>
      <vt:lpstr>PowerPoint Presentation</vt:lpstr>
      <vt:lpstr>Hindu Deities</vt:lpstr>
      <vt:lpstr>Hindu Deities</vt:lpstr>
      <vt:lpstr>Hindu Deities - Brahma</vt:lpstr>
      <vt:lpstr>Hindu Deities - Saraswati</vt:lpstr>
      <vt:lpstr>Hindu Deities - Vishnu</vt:lpstr>
      <vt:lpstr>Hindu Deities - Lakshmi</vt:lpstr>
      <vt:lpstr>Hindu Deities - Shiva</vt:lpstr>
      <vt:lpstr>Hindu Deities - Shakti</vt:lpstr>
      <vt:lpstr>Hindu Deities - Ganesha</vt:lpstr>
      <vt:lpstr>Hindu Deities - Indra</vt:lpstr>
      <vt:lpstr>Hindu Deities - Agni</vt:lpstr>
      <vt:lpstr>Hindu Deities - Surya</vt:lpstr>
      <vt:lpstr>Hindu Deities - Vaya</vt:lpstr>
      <vt:lpstr>Hindu Deities - Hanuman</vt:lpstr>
      <vt:lpstr>Main Beliefs</vt:lpstr>
      <vt:lpstr>Main Beliefs - Truth Is Eternal</vt:lpstr>
      <vt:lpstr>Main Beliefs – Dharma</vt:lpstr>
      <vt:lpstr>Main Beliefs – Reincarnation</vt:lpstr>
      <vt:lpstr>Main Beliefs – Moksha</vt:lpstr>
      <vt:lpstr>Activity Sheets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Shermeen Ahmed</dc:creator>
  <cp:lastModifiedBy>Staff1</cp:lastModifiedBy>
  <cp:revision>41</cp:revision>
  <dcterms:created xsi:type="dcterms:W3CDTF">2017-06-19T10:18:07Z</dcterms:created>
  <dcterms:modified xsi:type="dcterms:W3CDTF">2020-04-06T15:37:01Z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0x01010055C36B20FA2E3843881A6D7EFE4EB377</vt:lpwstr>
  </property>
</Properties>
</file>